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25"/>
  </p:notesMasterIdLst>
  <p:handoutMasterIdLst>
    <p:handoutMasterId r:id="rId26"/>
  </p:handoutMasterIdLst>
  <p:sldIdLst>
    <p:sldId id="1411" r:id="rId5"/>
    <p:sldId id="1465" r:id="rId6"/>
    <p:sldId id="1466" r:id="rId7"/>
    <p:sldId id="1468" r:id="rId8"/>
    <p:sldId id="1469" r:id="rId9"/>
    <p:sldId id="1470" r:id="rId10"/>
    <p:sldId id="1471" r:id="rId11"/>
    <p:sldId id="1472" r:id="rId12"/>
    <p:sldId id="1473" r:id="rId13"/>
    <p:sldId id="1474" r:id="rId14"/>
    <p:sldId id="1475" r:id="rId15"/>
    <p:sldId id="1476" r:id="rId16"/>
    <p:sldId id="1477" r:id="rId17"/>
    <p:sldId id="1483" r:id="rId18"/>
    <p:sldId id="1478" r:id="rId19"/>
    <p:sldId id="1481" r:id="rId20"/>
    <p:sldId id="1482" r:id="rId21"/>
    <p:sldId id="1453" r:id="rId22"/>
    <p:sldId id="1463" r:id="rId23"/>
    <p:sldId id="1454"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nite 2016" id="{A073DAE3-B461-442F-A3D3-6642BD875E45}">
          <p14:sldIdLst>
            <p14:sldId id="1411"/>
            <p14:sldId id="1465"/>
            <p14:sldId id="1466"/>
            <p14:sldId id="1468"/>
            <p14:sldId id="1469"/>
            <p14:sldId id="1470"/>
            <p14:sldId id="1471"/>
            <p14:sldId id="1472"/>
            <p14:sldId id="1473"/>
            <p14:sldId id="1474"/>
            <p14:sldId id="1475"/>
            <p14:sldId id="1476"/>
            <p14:sldId id="1477"/>
            <p14:sldId id="1483"/>
            <p14:sldId id="1478"/>
            <p14:sldId id="1481"/>
            <p14:sldId id="1482"/>
            <p14:sldId id="1453"/>
            <p14:sldId id="1463"/>
            <p14:sldId id="1454"/>
          </p14:sldIdLst>
        </p14:section>
      </p14:sectionLst>
    </p:ext>
    <p:ext uri="{EFAFB233-063F-42B5-8137-9DF3F51BA10A}">
      <p15:sldGuideLst xmlns:p15="http://schemas.microsoft.com/office/powerpoint/2012/main">
        <p15:guide id="1" orient="horz" pos="4244">
          <p15:clr>
            <a:srgbClr val="A4A3A4"/>
          </p15:clr>
        </p15:guide>
        <p15:guide id="2" pos="7546">
          <p15:clr>
            <a:srgbClr val="A4A3A4"/>
          </p15:clr>
        </p15:guide>
        <p15:guide id="3" pos="63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7F7F7"/>
    <a:srgbClr val="FFB900"/>
    <a:srgbClr val="A80000"/>
    <a:srgbClr val="FF8C00"/>
    <a:srgbClr val="D83B01"/>
    <a:srgbClr val="000000"/>
    <a:srgbClr val="505050"/>
    <a:srgbClr val="29292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40" autoAdjust="0"/>
    <p:restoredTop sz="89565" autoAdjust="0"/>
  </p:normalViewPr>
  <p:slideViewPr>
    <p:cSldViewPr>
      <p:cViewPr varScale="1">
        <p:scale>
          <a:sx n="101" d="100"/>
          <a:sy n="101" d="100"/>
        </p:scale>
        <p:origin x="402" y="108"/>
      </p:cViewPr>
      <p:guideLst>
        <p:guide orient="horz" pos="4244"/>
        <p:guide pos="7546"/>
        <p:guide pos="6321"/>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0"/>
    </p:cViewPr>
  </p:sorterViewPr>
  <p:notesViewPr>
    <p:cSldViewPr showGuides="1">
      <p:cViewPr varScale="1">
        <p:scale>
          <a:sx n="73" d="100"/>
          <a:sy n="73" d="100"/>
        </p:scale>
        <p:origin x="3174"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B632B-1071-4BD7-95C1-8139F0AF8D4B}" type="doc">
      <dgm:prSet loTypeId="urn:microsoft.com/office/officeart/2005/8/layout/chevron1" loCatId="process" qsTypeId="urn:microsoft.com/office/officeart/2005/8/quickstyle/simple1" qsCatId="simple" csTypeId="urn:microsoft.com/office/officeart/2005/8/colors/colorful2" csCatId="colorful" phldr="1"/>
      <dgm:spPr/>
    </dgm:pt>
    <dgm:pt modelId="{05CB1264-6211-4596-B3FD-72A9D3B6B772}">
      <dgm:prSet phldrT="[Text]"/>
      <dgm:spPr/>
      <dgm:t>
        <a:bodyPr/>
        <a:lstStyle/>
        <a:p>
          <a:r>
            <a:rPr lang="en-US" dirty="0"/>
            <a:t>Validate</a:t>
          </a:r>
        </a:p>
      </dgm:t>
    </dgm:pt>
    <dgm:pt modelId="{59AE22E7-7894-4F99-8EC3-F9D8E46AA90A}" type="parTrans" cxnId="{418B22F3-6CBE-4F8A-8BAF-0AEDD5201606}">
      <dgm:prSet/>
      <dgm:spPr/>
      <dgm:t>
        <a:bodyPr/>
        <a:lstStyle/>
        <a:p>
          <a:endParaRPr lang="en-US"/>
        </a:p>
      </dgm:t>
    </dgm:pt>
    <dgm:pt modelId="{51593070-88CF-4C78-BD3C-1B2AFDC60D2C}" type="sibTrans" cxnId="{418B22F3-6CBE-4F8A-8BAF-0AEDD5201606}">
      <dgm:prSet/>
      <dgm:spPr/>
      <dgm:t>
        <a:bodyPr/>
        <a:lstStyle/>
        <a:p>
          <a:endParaRPr lang="en-US"/>
        </a:p>
      </dgm:t>
    </dgm:pt>
    <dgm:pt modelId="{2B90BC89-BC22-4C71-8DFB-19DEC5FE9104}">
      <dgm:prSet phldrT="[Text]"/>
      <dgm:spPr/>
      <dgm:t>
        <a:bodyPr/>
        <a:lstStyle/>
        <a:p>
          <a:r>
            <a:rPr lang="en-US" dirty="0"/>
            <a:t>Extract</a:t>
          </a:r>
        </a:p>
      </dgm:t>
    </dgm:pt>
    <dgm:pt modelId="{5C6C20D2-A881-4EEE-9FB0-7277AE9DB077}" type="parTrans" cxnId="{88A46572-7D17-46CF-A8B0-F0EC6BA2CAC7}">
      <dgm:prSet/>
      <dgm:spPr/>
      <dgm:t>
        <a:bodyPr/>
        <a:lstStyle/>
        <a:p>
          <a:endParaRPr lang="en-US"/>
        </a:p>
      </dgm:t>
    </dgm:pt>
    <dgm:pt modelId="{B08FB7E2-26F9-4D0B-A4A0-57A70D2B2FE8}" type="sibTrans" cxnId="{88A46572-7D17-46CF-A8B0-F0EC6BA2CAC7}">
      <dgm:prSet/>
      <dgm:spPr/>
      <dgm:t>
        <a:bodyPr/>
        <a:lstStyle/>
        <a:p>
          <a:endParaRPr lang="en-US"/>
        </a:p>
      </dgm:t>
    </dgm:pt>
    <dgm:pt modelId="{742C0F87-A6C4-4669-8BD0-DD4616C08074}">
      <dgm:prSet phldrT="[Text]"/>
      <dgm:spPr/>
      <dgm:t>
        <a:bodyPr/>
        <a:lstStyle/>
        <a:p>
          <a:r>
            <a:rPr lang="en-US" dirty="0"/>
            <a:t>Transform</a:t>
          </a:r>
        </a:p>
      </dgm:t>
    </dgm:pt>
    <dgm:pt modelId="{AE32694F-90A8-42DD-B090-07AF1D4D7DB2}" type="parTrans" cxnId="{523A5AE2-CFA2-45EC-8C06-66B991849D03}">
      <dgm:prSet/>
      <dgm:spPr/>
      <dgm:t>
        <a:bodyPr/>
        <a:lstStyle/>
        <a:p>
          <a:endParaRPr lang="en-US"/>
        </a:p>
      </dgm:t>
    </dgm:pt>
    <dgm:pt modelId="{9F6DEC1B-10BB-4B31-A9AC-3FCFFDEF7F06}" type="sibTrans" cxnId="{523A5AE2-CFA2-45EC-8C06-66B991849D03}">
      <dgm:prSet/>
      <dgm:spPr/>
      <dgm:t>
        <a:bodyPr/>
        <a:lstStyle/>
        <a:p>
          <a:endParaRPr lang="en-US"/>
        </a:p>
      </dgm:t>
    </dgm:pt>
    <dgm:pt modelId="{A58D1592-DEBF-41F1-AEF4-DF2EDA8E64F6}">
      <dgm:prSet phldrT="[Text]"/>
      <dgm:spPr/>
      <dgm:t>
        <a:bodyPr/>
        <a:lstStyle/>
        <a:p>
          <a:r>
            <a:rPr lang="en-US" dirty="0"/>
            <a:t>Enrich</a:t>
          </a:r>
        </a:p>
      </dgm:t>
    </dgm:pt>
    <dgm:pt modelId="{C14383DC-4C24-43F7-870D-D50F2A11BC08}" type="parTrans" cxnId="{F6A19951-E824-4ABE-9446-75A08A0FCC30}">
      <dgm:prSet/>
      <dgm:spPr/>
      <dgm:t>
        <a:bodyPr/>
        <a:lstStyle/>
        <a:p>
          <a:endParaRPr lang="en-US"/>
        </a:p>
      </dgm:t>
    </dgm:pt>
    <dgm:pt modelId="{9E718293-A6DD-45C2-9250-F3BF0F3D05AA}" type="sibTrans" cxnId="{F6A19951-E824-4ABE-9446-75A08A0FCC30}">
      <dgm:prSet/>
      <dgm:spPr/>
      <dgm:t>
        <a:bodyPr/>
        <a:lstStyle/>
        <a:p>
          <a:endParaRPr lang="en-US"/>
        </a:p>
      </dgm:t>
    </dgm:pt>
    <dgm:pt modelId="{13A5F409-526B-41B0-BD3F-E197FF479BAC}">
      <dgm:prSet phldrT="[Text]"/>
      <dgm:spPr/>
      <dgm:t>
        <a:bodyPr/>
        <a:lstStyle/>
        <a:p>
          <a:r>
            <a:rPr lang="en-US" dirty="0"/>
            <a:t>Route</a:t>
          </a:r>
        </a:p>
      </dgm:t>
    </dgm:pt>
    <dgm:pt modelId="{3FF29870-762C-4620-B502-48228E284E6D}" type="parTrans" cxnId="{84DFEF71-C249-4C94-A773-442437ABB0C5}">
      <dgm:prSet/>
      <dgm:spPr/>
      <dgm:t>
        <a:bodyPr/>
        <a:lstStyle/>
        <a:p>
          <a:endParaRPr lang="en-US"/>
        </a:p>
      </dgm:t>
    </dgm:pt>
    <dgm:pt modelId="{5BFBE715-CB7C-40AD-864F-CB328920E101}" type="sibTrans" cxnId="{84DFEF71-C249-4C94-A773-442437ABB0C5}">
      <dgm:prSet/>
      <dgm:spPr/>
      <dgm:t>
        <a:bodyPr/>
        <a:lstStyle/>
        <a:p>
          <a:endParaRPr lang="en-US"/>
        </a:p>
      </dgm:t>
    </dgm:pt>
    <dgm:pt modelId="{ED8BEB87-B6F9-4563-AC81-16AAF23130A9}">
      <dgm:prSet phldrT="[Text]"/>
      <dgm:spPr/>
      <dgm:t>
        <a:bodyPr/>
        <a:lstStyle/>
        <a:p>
          <a:pPr>
            <a:buFontTx/>
            <a:buNone/>
          </a:pPr>
          <a:r>
            <a:rPr lang="en-US" dirty="0"/>
            <a:t> XML Validation</a:t>
          </a:r>
        </a:p>
      </dgm:t>
    </dgm:pt>
    <dgm:pt modelId="{BD043EE0-B332-4FD5-8FD1-3A8A1838B713}" type="parTrans" cxnId="{AC25E73B-3C22-4258-9A8B-BC47F3A58804}">
      <dgm:prSet/>
      <dgm:spPr/>
      <dgm:t>
        <a:bodyPr/>
        <a:lstStyle/>
        <a:p>
          <a:endParaRPr lang="en-US"/>
        </a:p>
      </dgm:t>
    </dgm:pt>
    <dgm:pt modelId="{DB14AD58-C9A5-4F2C-98A7-599295858D50}" type="sibTrans" cxnId="{AC25E73B-3C22-4258-9A8B-BC47F3A58804}">
      <dgm:prSet/>
      <dgm:spPr/>
      <dgm:t>
        <a:bodyPr/>
        <a:lstStyle/>
        <a:p>
          <a:endParaRPr lang="en-US"/>
        </a:p>
      </dgm:t>
    </dgm:pt>
    <dgm:pt modelId="{819A16B5-5DF6-495B-9FC0-78ED87DCE3FD}">
      <dgm:prSet phldrT="[Text]"/>
      <dgm:spPr/>
      <dgm:t>
        <a:bodyPr/>
        <a:lstStyle/>
        <a:p>
          <a:pPr>
            <a:buFontTx/>
            <a:buNone/>
          </a:pPr>
          <a:r>
            <a:rPr lang="en-US" dirty="0"/>
            <a:t>@</a:t>
          </a:r>
          <a:r>
            <a:rPr lang="en-US" dirty="0" err="1"/>
            <a:t>xpath</a:t>
          </a:r>
          <a:endParaRPr lang="en-US" dirty="0"/>
        </a:p>
      </dgm:t>
    </dgm:pt>
    <dgm:pt modelId="{ED2D8E8E-3BF7-42B4-9CCF-B5AFD1543DD1}" type="parTrans" cxnId="{D4B57F77-5B68-49BC-BCC6-2D9973EECBC8}">
      <dgm:prSet/>
      <dgm:spPr/>
      <dgm:t>
        <a:bodyPr/>
        <a:lstStyle/>
        <a:p>
          <a:endParaRPr lang="en-US"/>
        </a:p>
      </dgm:t>
    </dgm:pt>
    <dgm:pt modelId="{0006E78F-E00E-4C9B-BCD0-9549C25B8C11}" type="sibTrans" cxnId="{D4B57F77-5B68-49BC-BCC6-2D9973EECBC8}">
      <dgm:prSet/>
      <dgm:spPr/>
      <dgm:t>
        <a:bodyPr/>
        <a:lstStyle/>
        <a:p>
          <a:endParaRPr lang="en-US"/>
        </a:p>
      </dgm:t>
    </dgm:pt>
    <dgm:pt modelId="{AB6F57D9-8C9D-475B-B8B6-6945DD1D8007}">
      <dgm:prSet phldrT="[Text]"/>
      <dgm:spPr/>
      <dgm:t>
        <a:bodyPr/>
        <a:lstStyle/>
        <a:p>
          <a:pPr>
            <a:buFontTx/>
            <a:buNone/>
          </a:pPr>
          <a:r>
            <a:rPr lang="en-US" dirty="0"/>
            <a:t>XSL Transform</a:t>
          </a:r>
        </a:p>
      </dgm:t>
    </dgm:pt>
    <dgm:pt modelId="{5E32FF44-01FB-4B36-A3B7-AE9CB1FE9525}" type="parTrans" cxnId="{3BCD1A34-4465-46CB-A3F7-71713608DA75}">
      <dgm:prSet/>
      <dgm:spPr/>
      <dgm:t>
        <a:bodyPr/>
        <a:lstStyle/>
        <a:p>
          <a:endParaRPr lang="en-US"/>
        </a:p>
      </dgm:t>
    </dgm:pt>
    <dgm:pt modelId="{57D593F8-5FF8-45F4-9469-9EC682EB4F8A}" type="sibTrans" cxnId="{3BCD1A34-4465-46CB-A3F7-71713608DA75}">
      <dgm:prSet/>
      <dgm:spPr/>
      <dgm:t>
        <a:bodyPr/>
        <a:lstStyle/>
        <a:p>
          <a:endParaRPr lang="en-US"/>
        </a:p>
      </dgm:t>
    </dgm:pt>
    <dgm:pt modelId="{4BE4123B-BB19-440D-B13C-254D18AAD1A4}">
      <dgm:prSet phldrT="[Text]"/>
      <dgm:spPr/>
      <dgm:t>
        <a:bodyPr/>
        <a:lstStyle/>
        <a:p>
          <a:pPr>
            <a:buFontTx/>
            <a:buNone/>
          </a:pPr>
          <a:r>
            <a:rPr lang="en-US" dirty="0"/>
            <a:t>Compose</a:t>
          </a:r>
        </a:p>
      </dgm:t>
    </dgm:pt>
    <dgm:pt modelId="{0C36977B-ECDB-4754-917D-8DE45A2FC366}" type="parTrans" cxnId="{035B54C6-FE17-4762-987E-6B32C2CE3054}">
      <dgm:prSet/>
      <dgm:spPr/>
      <dgm:t>
        <a:bodyPr/>
        <a:lstStyle/>
        <a:p>
          <a:endParaRPr lang="en-US"/>
        </a:p>
      </dgm:t>
    </dgm:pt>
    <dgm:pt modelId="{F45BAE52-6E6E-4B3C-9FF3-696EE2E1813E}" type="sibTrans" cxnId="{035B54C6-FE17-4762-987E-6B32C2CE3054}">
      <dgm:prSet/>
      <dgm:spPr/>
      <dgm:t>
        <a:bodyPr/>
        <a:lstStyle/>
        <a:p>
          <a:endParaRPr lang="en-US"/>
        </a:p>
      </dgm:t>
    </dgm:pt>
    <dgm:pt modelId="{97A91633-5510-4463-A7C3-D8D07402EF5C}">
      <dgm:prSet phldrT="[Text]"/>
      <dgm:spPr/>
      <dgm:t>
        <a:bodyPr/>
        <a:lstStyle/>
        <a:p>
          <a:pPr>
            <a:buFontTx/>
            <a:buNone/>
          </a:pPr>
          <a:r>
            <a:rPr lang="en-US" dirty="0"/>
            <a:t>Send message to topic</a:t>
          </a:r>
        </a:p>
      </dgm:t>
    </dgm:pt>
    <dgm:pt modelId="{4C74D3FD-EFA1-435E-8339-D7B409D72F1B}" type="parTrans" cxnId="{20941D6E-CEBD-4E07-A8C1-8F9650E6C5DC}">
      <dgm:prSet/>
      <dgm:spPr/>
      <dgm:t>
        <a:bodyPr/>
        <a:lstStyle/>
        <a:p>
          <a:endParaRPr lang="en-US"/>
        </a:p>
      </dgm:t>
    </dgm:pt>
    <dgm:pt modelId="{4E56812E-B186-4498-839A-337EE1595B46}" type="sibTrans" cxnId="{20941D6E-CEBD-4E07-A8C1-8F9650E6C5DC}">
      <dgm:prSet/>
      <dgm:spPr/>
      <dgm:t>
        <a:bodyPr/>
        <a:lstStyle/>
        <a:p>
          <a:endParaRPr lang="en-US"/>
        </a:p>
      </dgm:t>
    </dgm:pt>
    <dgm:pt modelId="{3C9F5163-F488-4E67-B5D3-B2DA8F2D4FA2}" type="pres">
      <dgm:prSet presAssocID="{B3FB632B-1071-4BD7-95C1-8139F0AF8D4B}" presName="Name0" presStyleCnt="0">
        <dgm:presLayoutVars>
          <dgm:dir/>
          <dgm:animLvl val="lvl"/>
          <dgm:resizeHandles val="exact"/>
        </dgm:presLayoutVars>
      </dgm:prSet>
      <dgm:spPr/>
    </dgm:pt>
    <dgm:pt modelId="{AED0D534-7AA3-452C-915B-0EE9975AC9EB}" type="pres">
      <dgm:prSet presAssocID="{05CB1264-6211-4596-B3FD-72A9D3B6B772}" presName="composite" presStyleCnt="0"/>
      <dgm:spPr/>
    </dgm:pt>
    <dgm:pt modelId="{0F1FC9C8-89B4-4890-8087-B8D11334D0A3}" type="pres">
      <dgm:prSet presAssocID="{05CB1264-6211-4596-B3FD-72A9D3B6B772}" presName="parTx" presStyleLbl="node1" presStyleIdx="0" presStyleCnt="5">
        <dgm:presLayoutVars>
          <dgm:chMax val="0"/>
          <dgm:chPref val="0"/>
          <dgm:bulletEnabled val="1"/>
        </dgm:presLayoutVars>
      </dgm:prSet>
      <dgm:spPr/>
      <dgm:t>
        <a:bodyPr/>
        <a:lstStyle/>
        <a:p>
          <a:endParaRPr lang="en-US"/>
        </a:p>
      </dgm:t>
    </dgm:pt>
    <dgm:pt modelId="{B3FF1E74-8D43-40C3-9C7A-B6F49F7ED9E1}" type="pres">
      <dgm:prSet presAssocID="{05CB1264-6211-4596-B3FD-72A9D3B6B772}" presName="desTx" presStyleLbl="revTx" presStyleIdx="0" presStyleCnt="5" custScaleX="104877">
        <dgm:presLayoutVars>
          <dgm:bulletEnabled val="1"/>
        </dgm:presLayoutVars>
      </dgm:prSet>
      <dgm:spPr/>
      <dgm:t>
        <a:bodyPr/>
        <a:lstStyle/>
        <a:p>
          <a:endParaRPr lang="en-US"/>
        </a:p>
      </dgm:t>
    </dgm:pt>
    <dgm:pt modelId="{A9DCB51C-D9B5-4954-8484-6EAE73825E12}" type="pres">
      <dgm:prSet presAssocID="{51593070-88CF-4C78-BD3C-1B2AFDC60D2C}" presName="space" presStyleCnt="0"/>
      <dgm:spPr/>
    </dgm:pt>
    <dgm:pt modelId="{FC5B333A-5B13-4612-8CFB-3BAD79A94357}" type="pres">
      <dgm:prSet presAssocID="{2B90BC89-BC22-4C71-8DFB-19DEC5FE9104}" presName="composite" presStyleCnt="0"/>
      <dgm:spPr/>
    </dgm:pt>
    <dgm:pt modelId="{E8806B15-15EF-49E9-9A5D-F2F10FD3CC23}" type="pres">
      <dgm:prSet presAssocID="{2B90BC89-BC22-4C71-8DFB-19DEC5FE9104}" presName="parTx" presStyleLbl="node1" presStyleIdx="1" presStyleCnt="5">
        <dgm:presLayoutVars>
          <dgm:chMax val="0"/>
          <dgm:chPref val="0"/>
          <dgm:bulletEnabled val="1"/>
        </dgm:presLayoutVars>
      </dgm:prSet>
      <dgm:spPr/>
      <dgm:t>
        <a:bodyPr/>
        <a:lstStyle/>
        <a:p>
          <a:endParaRPr lang="en-US"/>
        </a:p>
      </dgm:t>
    </dgm:pt>
    <dgm:pt modelId="{8111D7F1-6587-45A4-BE71-5EF75F80B485}" type="pres">
      <dgm:prSet presAssocID="{2B90BC89-BC22-4C71-8DFB-19DEC5FE9104}" presName="desTx" presStyleLbl="revTx" presStyleIdx="1" presStyleCnt="5" custLinFactNeighborX="4750">
        <dgm:presLayoutVars>
          <dgm:bulletEnabled val="1"/>
        </dgm:presLayoutVars>
      </dgm:prSet>
      <dgm:spPr/>
      <dgm:t>
        <a:bodyPr/>
        <a:lstStyle/>
        <a:p>
          <a:endParaRPr lang="en-US"/>
        </a:p>
      </dgm:t>
    </dgm:pt>
    <dgm:pt modelId="{6C149F7E-0DB2-402E-BBC1-A8CA63D2E980}" type="pres">
      <dgm:prSet presAssocID="{B08FB7E2-26F9-4D0B-A4A0-57A70D2B2FE8}" presName="space" presStyleCnt="0"/>
      <dgm:spPr/>
    </dgm:pt>
    <dgm:pt modelId="{095B2BB1-EE2A-497B-9484-166DA0AA116C}" type="pres">
      <dgm:prSet presAssocID="{742C0F87-A6C4-4669-8BD0-DD4616C08074}" presName="composite" presStyleCnt="0"/>
      <dgm:spPr/>
    </dgm:pt>
    <dgm:pt modelId="{0A38A6A3-E34D-4118-972E-F6D778A1CD3F}" type="pres">
      <dgm:prSet presAssocID="{742C0F87-A6C4-4669-8BD0-DD4616C08074}" presName="parTx" presStyleLbl="node1" presStyleIdx="2" presStyleCnt="5">
        <dgm:presLayoutVars>
          <dgm:chMax val="0"/>
          <dgm:chPref val="0"/>
          <dgm:bulletEnabled val="1"/>
        </dgm:presLayoutVars>
      </dgm:prSet>
      <dgm:spPr/>
      <dgm:t>
        <a:bodyPr/>
        <a:lstStyle/>
        <a:p>
          <a:endParaRPr lang="en-US"/>
        </a:p>
      </dgm:t>
    </dgm:pt>
    <dgm:pt modelId="{A50CC603-0913-48F9-B480-38A8E765D029}" type="pres">
      <dgm:prSet presAssocID="{742C0F87-A6C4-4669-8BD0-DD4616C08074}" presName="desTx" presStyleLbl="revTx" presStyleIdx="2" presStyleCnt="5">
        <dgm:presLayoutVars>
          <dgm:bulletEnabled val="1"/>
        </dgm:presLayoutVars>
      </dgm:prSet>
      <dgm:spPr/>
      <dgm:t>
        <a:bodyPr/>
        <a:lstStyle/>
        <a:p>
          <a:endParaRPr lang="en-US"/>
        </a:p>
      </dgm:t>
    </dgm:pt>
    <dgm:pt modelId="{D6F34C45-FB96-45F2-B19F-5AC7FD1057E6}" type="pres">
      <dgm:prSet presAssocID="{9F6DEC1B-10BB-4B31-A9AC-3FCFFDEF7F06}" presName="space" presStyleCnt="0"/>
      <dgm:spPr/>
    </dgm:pt>
    <dgm:pt modelId="{B5036A0E-952C-4006-BAFB-10D192D88295}" type="pres">
      <dgm:prSet presAssocID="{A58D1592-DEBF-41F1-AEF4-DF2EDA8E64F6}" presName="composite" presStyleCnt="0"/>
      <dgm:spPr/>
    </dgm:pt>
    <dgm:pt modelId="{4C212879-E3AB-4C3B-A389-FC6D23183098}" type="pres">
      <dgm:prSet presAssocID="{A58D1592-DEBF-41F1-AEF4-DF2EDA8E64F6}" presName="parTx" presStyleLbl="node1" presStyleIdx="3" presStyleCnt="5">
        <dgm:presLayoutVars>
          <dgm:chMax val="0"/>
          <dgm:chPref val="0"/>
          <dgm:bulletEnabled val="1"/>
        </dgm:presLayoutVars>
      </dgm:prSet>
      <dgm:spPr/>
      <dgm:t>
        <a:bodyPr/>
        <a:lstStyle/>
        <a:p>
          <a:endParaRPr lang="en-US"/>
        </a:p>
      </dgm:t>
    </dgm:pt>
    <dgm:pt modelId="{2B21E11D-82C3-40DD-AB8D-1995B10E20C1}" type="pres">
      <dgm:prSet presAssocID="{A58D1592-DEBF-41F1-AEF4-DF2EDA8E64F6}" presName="desTx" presStyleLbl="revTx" presStyleIdx="3" presStyleCnt="5">
        <dgm:presLayoutVars>
          <dgm:bulletEnabled val="1"/>
        </dgm:presLayoutVars>
      </dgm:prSet>
      <dgm:spPr/>
      <dgm:t>
        <a:bodyPr/>
        <a:lstStyle/>
        <a:p>
          <a:endParaRPr lang="en-US"/>
        </a:p>
      </dgm:t>
    </dgm:pt>
    <dgm:pt modelId="{6584EA35-72B8-412A-AE0F-9B5049F7BD55}" type="pres">
      <dgm:prSet presAssocID="{9E718293-A6DD-45C2-9250-F3BF0F3D05AA}" presName="space" presStyleCnt="0"/>
      <dgm:spPr/>
    </dgm:pt>
    <dgm:pt modelId="{5589D7B2-8130-49B8-87A1-ACEF655241D4}" type="pres">
      <dgm:prSet presAssocID="{13A5F409-526B-41B0-BD3F-E197FF479BAC}" presName="composite" presStyleCnt="0"/>
      <dgm:spPr/>
    </dgm:pt>
    <dgm:pt modelId="{C82ADFB8-00F9-41DE-AAF1-7812E0136D52}" type="pres">
      <dgm:prSet presAssocID="{13A5F409-526B-41B0-BD3F-E197FF479BAC}" presName="parTx" presStyleLbl="node1" presStyleIdx="4" presStyleCnt="5">
        <dgm:presLayoutVars>
          <dgm:chMax val="0"/>
          <dgm:chPref val="0"/>
          <dgm:bulletEnabled val="1"/>
        </dgm:presLayoutVars>
      </dgm:prSet>
      <dgm:spPr/>
      <dgm:t>
        <a:bodyPr/>
        <a:lstStyle/>
        <a:p>
          <a:endParaRPr lang="en-US"/>
        </a:p>
      </dgm:t>
    </dgm:pt>
    <dgm:pt modelId="{85964F40-4251-4934-AFA5-D1AA82EC1E47}" type="pres">
      <dgm:prSet presAssocID="{13A5F409-526B-41B0-BD3F-E197FF479BAC}" presName="desTx" presStyleLbl="revTx" presStyleIdx="4" presStyleCnt="5">
        <dgm:presLayoutVars>
          <dgm:bulletEnabled val="1"/>
        </dgm:presLayoutVars>
      </dgm:prSet>
      <dgm:spPr/>
      <dgm:t>
        <a:bodyPr/>
        <a:lstStyle/>
        <a:p>
          <a:endParaRPr lang="en-US"/>
        </a:p>
      </dgm:t>
    </dgm:pt>
  </dgm:ptLst>
  <dgm:cxnLst>
    <dgm:cxn modelId="{66812BE8-42CF-4EB1-9657-E7D6C6B576C1}" type="presOf" srcId="{742C0F87-A6C4-4669-8BD0-DD4616C08074}" destId="{0A38A6A3-E34D-4118-972E-F6D778A1CD3F}" srcOrd="0" destOrd="0" presId="urn:microsoft.com/office/officeart/2005/8/layout/chevron1"/>
    <dgm:cxn modelId="{523A5AE2-CFA2-45EC-8C06-66B991849D03}" srcId="{B3FB632B-1071-4BD7-95C1-8139F0AF8D4B}" destId="{742C0F87-A6C4-4669-8BD0-DD4616C08074}" srcOrd="2" destOrd="0" parTransId="{AE32694F-90A8-42DD-B090-07AF1D4D7DB2}" sibTransId="{9F6DEC1B-10BB-4B31-A9AC-3FCFFDEF7F06}"/>
    <dgm:cxn modelId="{B4AE3225-64E2-4B5B-AD09-8FA2585D26CB}" type="presOf" srcId="{ED8BEB87-B6F9-4563-AC81-16AAF23130A9}" destId="{B3FF1E74-8D43-40C3-9C7A-B6F49F7ED9E1}" srcOrd="0" destOrd="0" presId="urn:microsoft.com/office/officeart/2005/8/layout/chevron1"/>
    <dgm:cxn modelId="{D02F8B9F-A158-4ECB-BB82-BF88AFF58D7E}" type="presOf" srcId="{B3FB632B-1071-4BD7-95C1-8139F0AF8D4B}" destId="{3C9F5163-F488-4E67-B5D3-B2DA8F2D4FA2}" srcOrd="0" destOrd="0" presId="urn:microsoft.com/office/officeart/2005/8/layout/chevron1"/>
    <dgm:cxn modelId="{3BCD1A34-4465-46CB-A3F7-71713608DA75}" srcId="{742C0F87-A6C4-4669-8BD0-DD4616C08074}" destId="{AB6F57D9-8C9D-475B-B8B6-6945DD1D8007}" srcOrd="0" destOrd="0" parTransId="{5E32FF44-01FB-4B36-A3B7-AE9CB1FE9525}" sibTransId="{57D593F8-5FF8-45F4-9469-9EC682EB4F8A}"/>
    <dgm:cxn modelId="{C91EEF09-C1C6-43A7-9ABE-B7F8CB9C8A6D}" type="presOf" srcId="{819A16B5-5DF6-495B-9FC0-78ED87DCE3FD}" destId="{8111D7F1-6587-45A4-BE71-5EF75F80B485}" srcOrd="0" destOrd="0" presId="urn:microsoft.com/office/officeart/2005/8/layout/chevron1"/>
    <dgm:cxn modelId="{D4B57F77-5B68-49BC-BCC6-2D9973EECBC8}" srcId="{2B90BC89-BC22-4C71-8DFB-19DEC5FE9104}" destId="{819A16B5-5DF6-495B-9FC0-78ED87DCE3FD}" srcOrd="0" destOrd="0" parTransId="{ED2D8E8E-3BF7-42B4-9CCF-B5AFD1543DD1}" sibTransId="{0006E78F-E00E-4C9B-BCD0-9549C25B8C11}"/>
    <dgm:cxn modelId="{6808C91C-CB94-4F9C-A8C5-2D4F1A2287F8}" type="presOf" srcId="{A58D1592-DEBF-41F1-AEF4-DF2EDA8E64F6}" destId="{4C212879-E3AB-4C3B-A389-FC6D23183098}" srcOrd="0" destOrd="0" presId="urn:microsoft.com/office/officeart/2005/8/layout/chevron1"/>
    <dgm:cxn modelId="{AE5895ED-8F60-4F27-9EC2-BF5541FB1C42}" type="presOf" srcId="{97A91633-5510-4463-A7C3-D8D07402EF5C}" destId="{85964F40-4251-4934-AFA5-D1AA82EC1E47}" srcOrd="0" destOrd="0" presId="urn:microsoft.com/office/officeart/2005/8/layout/chevron1"/>
    <dgm:cxn modelId="{20941D6E-CEBD-4E07-A8C1-8F9650E6C5DC}" srcId="{13A5F409-526B-41B0-BD3F-E197FF479BAC}" destId="{97A91633-5510-4463-A7C3-D8D07402EF5C}" srcOrd="0" destOrd="0" parTransId="{4C74D3FD-EFA1-435E-8339-D7B409D72F1B}" sibTransId="{4E56812E-B186-4498-839A-337EE1595B46}"/>
    <dgm:cxn modelId="{F6A19951-E824-4ABE-9446-75A08A0FCC30}" srcId="{B3FB632B-1071-4BD7-95C1-8139F0AF8D4B}" destId="{A58D1592-DEBF-41F1-AEF4-DF2EDA8E64F6}" srcOrd="3" destOrd="0" parTransId="{C14383DC-4C24-43F7-870D-D50F2A11BC08}" sibTransId="{9E718293-A6DD-45C2-9250-F3BF0F3D05AA}"/>
    <dgm:cxn modelId="{A732B403-2F22-471C-B929-31E33968663A}" type="presOf" srcId="{4BE4123B-BB19-440D-B13C-254D18AAD1A4}" destId="{2B21E11D-82C3-40DD-AB8D-1995B10E20C1}" srcOrd="0" destOrd="0" presId="urn:microsoft.com/office/officeart/2005/8/layout/chevron1"/>
    <dgm:cxn modelId="{84DFEF71-C249-4C94-A773-442437ABB0C5}" srcId="{B3FB632B-1071-4BD7-95C1-8139F0AF8D4B}" destId="{13A5F409-526B-41B0-BD3F-E197FF479BAC}" srcOrd="4" destOrd="0" parTransId="{3FF29870-762C-4620-B502-48228E284E6D}" sibTransId="{5BFBE715-CB7C-40AD-864F-CB328920E101}"/>
    <dgm:cxn modelId="{AC25E73B-3C22-4258-9A8B-BC47F3A58804}" srcId="{05CB1264-6211-4596-B3FD-72A9D3B6B772}" destId="{ED8BEB87-B6F9-4563-AC81-16AAF23130A9}" srcOrd="0" destOrd="0" parTransId="{BD043EE0-B332-4FD5-8FD1-3A8A1838B713}" sibTransId="{DB14AD58-C9A5-4F2C-98A7-599295858D50}"/>
    <dgm:cxn modelId="{88A46572-7D17-46CF-A8B0-F0EC6BA2CAC7}" srcId="{B3FB632B-1071-4BD7-95C1-8139F0AF8D4B}" destId="{2B90BC89-BC22-4C71-8DFB-19DEC5FE9104}" srcOrd="1" destOrd="0" parTransId="{5C6C20D2-A881-4EEE-9FB0-7277AE9DB077}" sibTransId="{B08FB7E2-26F9-4D0B-A4A0-57A70D2B2FE8}"/>
    <dgm:cxn modelId="{8AA91BB9-1379-4E0A-8DE8-BB56F12BC500}" type="presOf" srcId="{AB6F57D9-8C9D-475B-B8B6-6945DD1D8007}" destId="{A50CC603-0913-48F9-B480-38A8E765D029}" srcOrd="0" destOrd="0" presId="urn:microsoft.com/office/officeart/2005/8/layout/chevron1"/>
    <dgm:cxn modelId="{244BF427-1099-4705-84C8-63A35CF4E5D5}" type="presOf" srcId="{05CB1264-6211-4596-B3FD-72A9D3B6B772}" destId="{0F1FC9C8-89B4-4890-8087-B8D11334D0A3}" srcOrd="0" destOrd="0" presId="urn:microsoft.com/office/officeart/2005/8/layout/chevron1"/>
    <dgm:cxn modelId="{5B49AD32-E6F4-4CC3-AA17-A7C9FFD5F1BD}" type="presOf" srcId="{2B90BC89-BC22-4C71-8DFB-19DEC5FE9104}" destId="{E8806B15-15EF-49E9-9A5D-F2F10FD3CC23}" srcOrd="0" destOrd="0" presId="urn:microsoft.com/office/officeart/2005/8/layout/chevron1"/>
    <dgm:cxn modelId="{035B54C6-FE17-4762-987E-6B32C2CE3054}" srcId="{A58D1592-DEBF-41F1-AEF4-DF2EDA8E64F6}" destId="{4BE4123B-BB19-440D-B13C-254D18AAD1A4}" srcOrd="0" destOrd="0" parTransId="{0C36977B-ECDB-4754-917D-8DE45A2FC366}" sibTransId="{F45BAE52-6E6E-4B3C-9FF3-696EE2E1813E}"/>
    <dgm:cxn modelId="{D0ECC22A-811F-4D2A-ACBB-A95B3ABCC059}" type="presOf" srcId="{13A5F409-526B-41B0-BD3F-E197FF479BAC}" destId="{C82ADFB8-00F9-41DE-AAF1-7812E0136D52}" srcOrd="0" destOrd="0" presId="urn:microsoft.com/office/officeart/2005/8/layout/chevron1"/>
    <dgm:cxn modelId="{418B22F3-6CBE-4F8A-8BAF-0AEDD5201606}" srcId="{B3FB632B-1071-4BD7-95C1-8139F0AF8D4B}" destId="{05CB1264-6211-4596-B3FD-72A9D3B6B772}" srcOrd="0" destOrd="0" parTransId="{59AE22E7-7894-4F99-8EC3-F9D8E46AA90A}" sibTransId="{51593070-88CF-4C78-BD3C-1B2AFDC60D2C}"/>
    <dgm:cxn modelId="{1E7C32AF-1B95-49E0-865E-EBB1484968AC}" type="presParOf" srcId="{3C9F5163-F488-4E67-B5D3-B2DA8F2D4FA2}" destId="{AED0D534-7AA3-452C-915B-0EE9975AC9EB}" srcOrd="0" destOrd="0" presId="urn:microsoft.com/office/officeart/2005/8/layout/chevron1"/>
    <dgm:cxn modelId="{873E29CD-0FC5-4519-A382-FA09C495CDCA}" type="presParOf" srcId="{AED0D534-7AA3-452C-915B-0EE9975AC9EB}" destId="{0F1FC9C8-89B4-4890-8087-B8D11334D0A3}" srcOrd="0" destOrd="0" presId="urn:microsoft.com/office/officeart/2005/8/layout/chevron1"/>
    <dgm:cxn modelId="{8E78FE40-5624-45EB-8B80-914F2D9A7702}" type="presParOf" srcId="{AED0D534-7AA3-452C-915B-0EE9975AC9EB}" destId="{B3FF1E74-8D43-40C3-9C7A-B6F49F7ED9E1}" srcOrd="1" destOrd="0" presId="urn:microsoft.com/office/officeart/2005/8/layout/chevron1"/>
    <dgm:cxn modelId="{ED31E992-4025-4BB9-97B5-35E8D9A3C101}" type="presParOf" srcId="{3C9F5163-F488-4E67-B5D3-B2DA8F2D4FA2}" destId="{A9DCB51C-D9B5-4954-8484-6EAE73825E12}" srcOrd="1" destOrd="0" presId="urn:microsoft.com/office/officeart/2005/8/layout/chevron1"/>
    <dgm:cxn modelId="{382DA66B-5CF9-4C9D-900A-C7243CD8F9DE}" type="presParOf" srcId="{3C9F5163-F488-4E67-B5D3-B2DA8F2D4FA2}" destId="{FC5B333A-5B13-4612-8CFB-3BAD79A94357}" srcOrd="2" destOrd="0" presId="urn:microsoft.com/office/officeart/2005/8/layout/chevron1"/>
    <dgm:cxn modelId="{89101FE4-ABF0-4620-BF50-E157DF086AC2}" type="presParOf" srcId="{FC5B333A-5B13-4612-8CFB-3BAD79A94357}" destId="{E8806B15-15EF-49E9-9A5D-F2F10FD3CC23}" srcOrd="0" destOrd="0" presId="urn:microsoft.com/office/officeart/2005/8/layout/chevron1"/>
    <dgm:cxn modelId="{B0354750-1DAC-445E-B3FB-3A37ECB4AEEE}" type="presParOf" srcId="{FC5B333A-5B13-4612-8CFB-3BAD79A94357}" destId="{8111D7F1-6587-45A4-BE71-5EF75F80B485}" srcOrd="1" destOrd="0" presId="urn:microsoft.com/office/officeart/2005/8/layout/chevron1"/>
    <dgm:cxn modelId="{96A9D06D-8870-47AB-8DA9-2FD01A4CF672}" type="presParOf" srcId="{3C9F5163-F488-4E67-B5D3-B2DA8F2D4FA2}" destId="{6C149F7E-0DB2-402E-BBC1-A8CA63D2E980}" srcOrd="3" destOrd="0" presId="urn:microsoft.com/office/officeart/2005/8/layout/chevron1"/>
    <dgm:cxn modelId="{D68BA9CF-0378-4836-909B-FF19E8369811}" type="presParOf" srcId="{3C9F5163-F488-4E67-B5D3-B2DA8F2D4FA2}" destId="{095B2BB1-EE2A-497B-9484-166DA0AA116C}" srcOrd="4" destOrd="0" presId="urn:microsoft.com/office/officeart/2005/8/layout/chevron1"/>
    <dgm:cxn modelId="{D1CC5E7E-C385-4FEF-A517-0E6A7680FE06}" type="presParOf" srcId="{095B2BB1-EE2A-497B-9484-166DA0AA116C}" destId="{0A38A6A3-E34D-4118-972E-F6D778A1CD3F}" srcOrd="0" destOrd="0" presId="urn:microsoft.com/office/officeart/2005/8/layout/chevron1"/>
    <dgm:cxn modelId="{979E5971-1A0F-4B68-BAD1-771E4E29B8F7}" type="presParOf" srcId="{095B2BB1-EE2A-497B-9484-166DA0AA116C}" destId="{A50CC603-0913-48F9-B480-38A8E765D029}" srcOrd="1" destOrd="0" presId="urn:microsoft.com/office/officeart/2005/8/layout/chevron1"/>
    <dgm:cxn modelId="{9CAB4AEB-68E8-4364-9437-B9D470FCD663}" type="presParOf" srcId="{3C9F5163-F488-4E67-B5D3-B2DA8F2D4FA2}" destId="{D6F34C45-FB96-45F2-B19F-5AC7FD1057E6}" srcOrd="5" destOrd="0" presId="urn:microsoft.com/office/officeart/2005/8/layout/chevron1"/>
    <dgm:cxn modelId="{FE202892-136E-46C0-800E-608F8221DC68}" type="presParOf" srcId="{3C9F5163-F488-4E67-B5D3-B2DA8F2D4FA2}" destId="{B5036A0E-952C-4006-BAFB-10D192D88295}" srcOrd="6" destOrd="0" presId="urn:microsoft.com/office/officeart/2005/8/layout/chevron1"/>
    <dgm:cxn modelId="{D1355256-8D90-45F7-A9D1-349FDE240856}" type="presParOf" srcId="{B5036A0E-952C-4006-BAFB-10D192D88295}" destId="{4C212879-E3AB-4C3B-A389-FC6D23183098}" srcOrd="0" destOrd="0" presId="urn:microsoft.com/office/officeart/2005/8/layout/chevron1"/>
    <dgm:cxn modelId="{23309F99-5F80-47EE-AC85-A9C474AAC59F}" type="presParOf" srcId="{B5036A0E-952C-4006-BAFB-10D192D88295}" destId="{2B21E11D-82C3-40DD-AB8D-1995B10E20C1}" srcOrd="1" destOrd="0" presId="urn:microsoft.com/office/officeart/2005/8/layout/chevron1"/>
    <dgm:cxn modelId="{409482BD-0B86-4E70-9074-6318B6AC3E55}" type="presParOf" srcId="{3C9F5163-F488-4E67-B5D3-B2DA8F2D4FA2}" destId="{6584EA35-72B8-412A-AE0F-9B5049F7BD55}" srcOrd="7" destOrd="0" presId="urn:microsoft.com/office/officeart/2005/8/layout/chevron1"/>
    <dgm:cxn modelId="{CD3EF065-0C35-46FB-8B05-BAFAB468826B}" type="presParOf" srcId="{3C9F5163-F488-4E67-B5D3-B2DA8F2D4FA2}" destId="{5589D7B2-8130-49B8-87A1-ACEF655241D4}" srcOrd="8" destOrd="0" presId="urn:microsoft.com/office/officeart/2005/8/layout/chevron1"/>
    <dgm:cxn modelId="{7BAD6352-A16C-44BF-A909-6DD1C9BF32A1}" type="presParOf" srcId="{5589D7B2-8130-49B8-87A1-ACEF655241D4}" destId="{C82ADFB8-00F9-41DE-AAF1-7812E0136D52}" srcOrd="0" destOrd="0" presId="urn:microsoft.com/office/officeart/2005/8/layout/chevron1"/>
    <dgm:cxn modelId="{6687191E-2B7D-45CA-910B-71F471F8B216}" type="presParOf" srcId="{5589D7B2-8130-49B8-87A1-ACEF655241D4}" destId="{85964F40-4251-4934-AFA5-D1AA82EC1E47}"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FC9C8-89B4-4890-8087-B8D11334D0A3}">
      <dsp:nvSpPr>
        <dsp:cNvPr id="0" name=""/>
        <dsp:cNvSpPr/>
      </dsp:nvSpPr>
      <dsp:spPr>
        <a:xfrm>
          <a:off x="43400" y="2124566"/>
          <a:ext cx="2083263" cy="833305"/>
        </a:xfrm>
        <a:prstGeom prst="chevr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Validate</a:t>
          </a:r>
        </a:p>
      </dsp:txBody>
      <dsp:txXfrm>
        <a:off x="460053" y="2124566"/>
        <a:ext cx="1249958" cy="833305"/>
      </dsp:txXfrm>
    </dsp:sp>
    <dsp:sp modelId="{B3FF1E74-8D43-40C3-9C7A-B6F49F7ED9E1}">
      <dsp:nvSpPr>
        <dsp:cNvPr id="0" name=""/>
        <dsp:cNvSpPr/>
      </dsp:nvSpPr>
      <dsp:spPr>
        <a:xfrm>
          <a:off x="2760" y="3062034"/>
          <a:ext cx="1747891"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 XML Validation</a:t>
          </a:r>
        </a:p>
      </dsp:txBody>
      <dsp:txXfrm>
        <a:off x="2760" y="3062034"/>
        <a:ext cx="1747891" cy="928125"/>
      </dsp:txXfrm>
    </dsp:sp>
    <dsp:sp modelId="{E8806B15-15EF-49E9-9A5D-F2F10FD3CC23}">
      <dsp:nvSpPr>
        <dsp:cNvPr id="0" name=""/>
        <dsp:cNvSpPr/>
      </dsp:nvSpPr>
      <dsp:spPr>
        <a:xfrm>
          <a:off x="1910663" y="2124566"/>
          <a:ext cx="2083263" cy="833305"/>
        </a:xfrm>
        <a:prstGeom prst="chevron">
          <a:avLst/>
        </a:prstGeom>
        <a:solidFill>
          <a:schemeClr val="accent2">
            <a:hueOff val="28360"/>
            <a:satOff val="3260"/>
            <a:lumOff val="-25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Extract</a:t>
          </a:r>
        </a:p>
      </dsp:txBody>
      <dsp:txXfrm>
        <a:off x="2327316" y="2124566"/>
        <a:ext cx="1249958" cy="833305"/>
      </dsp:txXfrm>
    </dsp:sp>
    <dsp:sp modelId="{8111D7F1-6587-45A4-BE71-5EF75F80B485}">
      <dsp:nvSpPr>
        <dsp:cNvPr id="0" name=""/>
        <dsp:cNvSpPr/>
      </dsp:nvSpPr>
      <dsp:spPr>
        <a:xfrm>
          <a:off x="1989827" y="3062034"/>
          <a:ext cx="1666610"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a:t>
          </a:r>
          <a:r>
            <a:rPr lang="en-US" sz="2000" kern="1200" dirty="0" err="1"/>
            <a:t>xpath</a:t>
          </a:r>
          <a:endParaRPr lang="en-US" sz="2000" kern="1200" dirty="0"/>
        </a:p>
      </dsp:txBody>
      <dsp:txXfrm>
        <a:off x="1989827" y="3062034"/>
        <a:ext cx="1666610" cy="928125"/>
      </dsp:txXfrm>
    </dsp:sp>
    <dsp:sp modelId="{0A38A6A3-E34D-4118-972E-F6D778A1CD3F}">
      <dsp:nvSpPr>
        <dsp:cNvPr id="0" name=""/>
        <dsp:cNvSpPr/>
      </dsp:nvSpPr>
      <dsp:spPr>
        <a:xfrm>
          <a:off x="3777927" y="2124566"/>
          <a:ext cx="2083263" cy="833305"/>
        </a:xfrm>
        <a:prstGeom prst="chevron">
          <a:avLst/>
        </a:prstGeom>
        <a:solidFill>
          <a:schemeClr val="accent2">
            <a:hueOff val="56720"/>
            <a:satOff val="6519"/>
            <a:lumOff val="-5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Transform</a:t>
          </a:r>
        </a:p>
      </dsp:txBody>
      <dsp:txXfrm>
        <a:off x="4194580" y="2124566"/>
        <a:ext cx="1249958" cy="833305"/>
      </dsp:txXfrm>
    </dsp:sp>
    <dsp:sp modelId="{A50CC603-0913-48F9-B480-38A8E765D029}">
      <dsp:nvSpPr>
        <dsp:cNvPr id="0" name=""/>
        <dsp:cNvSpPr/>
      </dsp:nvSpPr>
      <dsp:spPr>
        <a:xfrm>
          <a:off x="3777927" y="3062034"/>
          <a:ext cx="1666610"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XSL Transform</a:t>
          </a:r>
        </a:p>
      </dsp:txBody>
      <dsp:txXfrm>
        <a:off x="3777927" y="3062034"/>
        <a:ext cx="1666610" cy="928125"/>
      </dsp:txXfrm>
    </dsp:sp>
    <dsp:sp modelId="{4C212879-E3AB-4C3B-A389-FC6D23183098}">
      <dsp:nvSpPr>
        <dsp:cNvPr id="0" name=""/>
        <dsp:cNvSpPr/>
      </dsp:nvSpPr>
      <dsp:spPr>
        <a:xfrm>
          <a:off x="5645190" y="2124566"/>
          <a:ext cx="2083263" cy="833305"/>
        </a:xfrm>
        <a:prstGeom prst="chevron">
          <a:avLst/>
        </a:prstGeom>
        <a:solidFill>
          <a:schemeClr val="accent2">
            <a:hueOff val="85079"/>
            <a:satOff val="9779"/>
            <a:lumOff val="-77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Enrich</a:t>
          </a:r>
        </a:p>
      </dsp:txBody>
      <dsp:txXfrm>
        <a:off x="6061843" y="2124566"/>
        <a:ext cx="1249958" cy="833305"/>
      </dsp:txXfrm>
    </dsp:sp>
    <dsp:sp modelId="{2B21E11D-82C3-40DD-AB8D-1995B10E20C1}">
      <dsp:nvSpPr>
        <dsp:cNvPr id="0" name=""/>
        <dsp:cNvSpPr/>
      </dsp:nvSpPr>
      <dsp:spPr>
        <a:xfrm>
          <a:off x="5645190" y="3062034"/>
          <a:ext cx="1666610"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Compose</a:t>
          </a:r>
        </a:p>
      </dsp:txBody>
      <dsp:txXfrm>
        <a:off x="5645190" y="3062034"/>
        <a:ext cx="1666610" cy="928125"/>
      </dsp:txXfrm>
    </dsp:sp>
    <dsp:sp modelId="{C82ADFB8-00F9-41DE-AAF1-7812E0136D52}">
      <dsp:nvSpPr>
        <dsp:cNvPr id="0" name=""/>
        <dsp:cNvSpPr/>
      </dsp:nvSpPr>
      <dsp:spPr>
        <a:xfrm>
          <a:off x="7512453" y="2124566"/>
          <a:ext cx="2083263" cy="833305"/>
        </a:xfrm>
        <a:prstGeom prst="chevron">
          <a:avLst/>
        </a:prstGeom>
        <a:solidFill>
          <a:schemeClr val="accent2">
            <a:hueOff val="113439"/>
            <a:satOff val="13039"/>
            <a:lumOff val="-1039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Route</a:t>
          </a:r>
        </a:p>
      </dsp:txBody>
      <dsp:txXfrm>
        <a:off x="7929106" y="2124566"/>
        <a:ext cx="1249958" cy="833305"/>
      </dsp:txXfrm>
    </dsp:sp>
    <dsp:sp modelId="{85964F40-4251-4934-AFA5-D1AA82EC1E47}">
      <dsp:nvSpPr>
        <dsp:cNvPr id="0" name=""/>
        <dsp:cNvSpPr/>
      </dsp:nvSpPr>
      <dsp:spPr>
        <a:xfrm>
          <a:off x="7512453" y="3062034"/>
          <a:ext cx="1666610"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Send message to topic</a:t>
          </a:r>
        </a:p>
      </dsp:txBody>
      <dsp:txXfrm>
        <a:off x="7512453" y="3062034"/>
        <a:ext cx="1666610" cy="9281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3/22/2017 10:05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3/22/2017 10:05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4091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x-none" sz="900" kern="1200" dirty="0">
                <a:solidFill>
                  <a:schemeClr val="tx1"/>
                </a:solidFill>
                <a:effectLst/>
                <a:latin typeface="Segoe UI Light" pitchFamily="34" charset="0"/>
                <a:ea typeface="+mn-ea"/>
                <a:cs typeface="+mn-cs"/>
              </a:rPr>
              <a:t>Create business processes and workflows visually</a:t>
            </a:r>
          </a:p>
          <a:p>
            <a:pPr lvl="1" rtl="0" fontAlgn="ctr"/>
            <a:r>
              <a:rPr lang="en-US" sz="900" kern="1200" dirty="0">
                <a:solidFill>
                  <a:schemeClr val="tx1"/>
                </a:solidFill>
                <a:effectLst/>
                <a:latin typeface="Segoe UI Light" pitchFamily="34" charset="0"/>
                <a:ea typeface="+mn-ea"/>
                <a:cs typeface="+mn-cs"/>
              </a:rPr>
              <a:t>Use simple intuitive tools that allow you to rapidly create workflows bringing value to the business faster. </a:t>
            </a:r>
          </a:p>
          <a:p>
            <a:pPr lvl="1" rtl="0" fontAlgn="ctr"/>
            <a:r>
              <a:rPr lang="en-US" sz="900" kern="1200" dirty="0">
                <a:solidFill>
                  <a:schemeClr val="tx1"/>
                </a:solidFill>
                <a:effectLst/>
                <a:latin typeface="Segoe UI Light" pitchFamily="34" charset="0"/>
                <a:ea typeface="+mn-ea"/>
                <a:cs typeface="+mn-cs"/>
              </a:rPr>
              <a:t>Utilize dozens of pre-built templates that help you get started, help you understand patterns, or inspire you to see new ways to integrate services.</a:t>
            </a:r>
          </a:p>
          <a:p>
            <a:pPr rtl="0" fontAlgn="ctr"/>
            <a:r>
              <a:rPr lang="en-US" sz="900" kern="1200" dirty="0">
                <a:solidFill>
                  <a:schemeClr val="tx1"/>
                </a:solidFill>
                <a:effectLst/>
                <a:latin typeface="Segoe UI Light" pitchFamily="34" charset="0"/>
                <a:ea typeface="+mn-ea"/>
                <a:cs typeface="+mn-cs"/>
              </a:rPr>
              <a:t>Integrate with SaaS and Enterprise applications</a:t>
            </a:r>
          </a:p>
          <a:p>
            <a:pPr lvl="1" rtl="0" fontAlgn="ctr"/>
            <a:r>
              <a:rPr lang="en-US" sz="900" kern="1200" dirty="0">
                <a:solidFill>
                  <a:schemeClr val="tx1"/>
                </a:solidFill>
                <a:effectLst/>
                <a:latin typeface="Segoe UI Light" pitchFamily="34" charset="0"/>
                <a:ea typeface="+mn-ea"/>
                <a:cs typeface="+mn-cs"/>
              </a:rPr>
              <a:t>Access the data that you need for your business processes in the place that they live.  That data can live in a cloud data store like </a:t>
            </a:r>
            <a:r>
              <a:rPr lang="en-US" sz="900" kern="1200" dirty="0" err="1">
                <a:solidFill>
                  <a:schemeClr val="tx1"/>
                </a:solidFill>
                <a:effectLst/>
                <a:latin typeface="Segoe UI Light" pitchFamily="34" charset="0"/>
                <a:ea typeface="+mn-ea"/>
                <a:cs typeface="+mn-cs"/>
              </a:rPr>
              <a:t>dropbox</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onedrive</a:t>
            </a:r>
            <a:r>
              <a:rPr lang="en-US" sz="900" kern="1200" dirty="0">
                <a:solidFill>
                  <a:schemeClr val="tx1"/>
                </a:solidFill>
                <a:effectLst/>
                <a:latin typeface="Segoe UI Light" pitchFamily="34" charset="0"/>
                <a:ea typeface="+mn-ea"/>
                <a:cs typeface="+mn-cs"/>
              </a:rPr>
              <a:t> or in an enterprise management system like Salesforce or Dynamics.</a:t>
            </a:r>
          </a:p>
          <a:p>
            <a:pPr lvl="1" rtl="0" fontAlgn="ctr"/>
            <a:r>
              <a:rPr lang="en-US" sz="900" kern="1200" dirty="0">
                <a:solidFill>
                  <a:schemeClr val="tx1"/>
                </a:solidFill>
                <a:effectLst/>
                <a:latin typeface="Segoe UI Light" pitchFamily="34" charset="0"/>
                <a:ea typeface="+mn-ea"/>
                <a:cs typeface="+mn-cs"/>
              </a:rPr>
              <a:t>Better together allows you to use Azure services.</a:t>
            </a:r>
          </a:p>
          <a:p>
            <a:pPr rtl="0" fontAlgn="ctr"/>
            <a:r>
              <a:rPr lang="en-US" sz="900" kern="1200" dirty="0">
                <a:solidFill>
                  <a:schemeClr val="tx1"/>
                </a:solidFill>
                <a:effectLst/>
                <a:latin typeface="Segoe UI Light" pitchFamily="34" charset="0"/>
                <a:ea typeface="+mn-ea"/>
                <a:cs typeface="+mn-cs"/>
              </a:rPr>
              <a:t> Unlock value across on-premises and cloud</a:t>
            </a:r>
          </a:p>
          <a:p>
            <a:pPr marL="171450" indent="-171450" rtl="0" fontAlgn="ctr">
              <a:buFont typeface="Arial" panose="020B0604020202020204" pitchFamily="34" charset="0"/>
              <a:buChar char="•"/>
            </a:pPr>
            <a:r>
              <a:rPr lang="en-US" sz="900" kern="1200" dirty="0">
                <a:solidFill>
                  <a:schemeClr val="tx1"/>
                </a:solidFill>
                <a:effectLst/>
                <a:latin typeface="Segoe UI Light" pitchFamily="34" charset="0"/>
                <a:ea typeface="+mn-ea"/>
                <a:cs typeface="+mn-cs"/>
              </a:rPr>
              <a:t>Logic</a:t>
            </a:r>
            <a:r>
              <a:rPr lang="en-US" sz="900" kern="1200" baseline="0" dirty="0">
                <a:solidFill>
                  <a:schemeClr val="tx1"/>
                </a:solidFill>
                <a:effectLst/>
                <a:latin typeface="Segoe UI Light" pitchFamily="34" charset="0"/>
                <a:ea typeface="+mn-ea"/>
                <a:cs typeface="+mn-cs"/>
              </a:rPr>
              <a:t> Apps allows you to each into your on-premises Line of Business systems through the newly released on-premises data gateway.</a:t>
            </a:r>
          </a:p>
          <a:p>
            <a:pPr marL="171450" indent="-171450" rtl="0" fontAlgn="ctr">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Also allows for utilizing BizTalk Server through the BizTalk connector</a:t>
            </a:r>
          </a:p>
          <a:p>
            <a:pPr marL="0" indent="0" rtl="0" fontAlgn="ctr">
              <a:buFont typeface="Arial" panose="020B0604020202020204" pitchFamily="34" charset="0"/>
              <a:buNone/>
            </a:pPr>
            <a:r>
              <a:rPr lang="en-US" sz="900" kern="1200" baseline="0" dirty="0">
                <a:solidFill>
                  <a:schemeClr val="tx1"/>
                </a:solidFill>
                <a:effectLst/>
                <a:latin typeface="Segoe UI Light" pitchFamily="34" charset="0"/>
                <a:ea typeface="+mn-ea"/>
                <a:cs typeface="+mn-cs"/>
              </a:rPr>
              <a:t>Automate EAI, B2B/EDI and business processes</a:t>
            </a:r>
          </a:p>
          <a:p>
            <a:pPr marL="171450" indent="-171450" rtl="0" fontAlgn="ctr">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With the Enterprise integration pack we have provided the capability to manage your messaging collateral, manage trading partners and agreements</a:t>
            </a:r>
          </a:p>
          <a:p>
            <a:pPr marL="0" indent="0" rtl="0" fontAlgn="ctr">
              <a:buFont typeface="Arial" panose="020B0604020202020204" pitchFamily="34" charset="0"/>
              <a:buNone/>
            </a:pPr>
            <a:r>
              <a:rPr lang="en-US" sz="900" kern="1200" dirty="0">
                <a:solidFill>
                  <a:schemeClr val="tx1"/>
                </a:solidFill>
                <a:effectLst/>
                <a:latin typeface="Segoe UI Light" pitchFamily="34" charset="0"/>
                <a:ea typeface="+mn-ea"/>
                <a:cs typeface="+mn-cs"/>
              </a:rPr>
              <a:t>Leverage integration platform as a service (</a:t>
            </a:r>
            <a:r>
              <a:rPr lang="en-US" sz="900" kern="1200" dirty="0" err="1">
                <a:solidFill>
                  <a:schemeClr val="tx1"/>
                </a:solidFill>
                <a:effectLst/>
                <a:latin typeface="Segoe UI Light" pitchFamily="34" charset="0"/>
                <a:ea typeface="+mn-ea"/>
                <a:cs typeface="+mn-cs"/>
              </a:rPr>
              <a:t>iPaaS</a:t>
            </a:r>
            <a:r>
              <a:rPr lang="en-US" sz="900" kern="1200" dirty="0">
                <a:solidFill>
                  <a:schemeClr val="tx1"/>
                </a:solidFill>
                <a:effectLst/>
                <a:latin typeface="Segoe UI Light" pitchFamily="34" charset="0"/>
                <a:ea typeface="+mn-ea"/>
                <a:cs typeface="+mn-cs"/>
              </a:rPr>
              <a:t>)</a:t>
            </a:r>
          </a:p>
          <a:p>
            <a:pPr marL="171450" indent="-171450" rtl="0" fontAlgn="ctr">
              <a:buFont typeface="Arial" panose="020B0604020202020204" pitchFamily="34" charset="0"/>
              <a:buChar char="•"/>
            </a:pPr>
            <a:r>
              <a:rPr lang="en-US" sz="900" kern="1200" dirty="0">
                <a:solidFill>
                  <a:schemeClr val="tx1"/>
                </a:solidFill>
                <a:effectLst/>
                <a:latin typeface="Segoe UI Light" pitchFamily="34" charset="0"/>
                <a:ea typeface="+mn-ea"/>
                <a:cs typeface="+mn-cs"/>
              </a:rPr>
              <a:t>Remove</a:t>
            </a:r>
            <a:r>
              <a:rPr lang="en-US" sz="900" kern="1200" baseline="0" dirty="0">
                <a:solidFill>
                  <a:schemeClr val="tx1"/>
                </a:solidFill>
                <a:effectLst/>
                <a:latin typeface="Segoe UI Light" pitchFamily="34" charset="0"/>
                <a:ea typeface="+mn-ea"/>
                <a:cs typeface="+mn-cs"/>
              </a:rPr>
              <a:t> </a:t>
            </a:r>
            <a:r>
              <a:rPr lang="en-US" sz="900" kern="1200" baseline="0">
                <a:solidFill>
                  <a:schemeClr val="tx1"/>
                </a:solidFill>
                <a:effectLst/>
                <a:latin typeface="Segoe UI Light" pitchFamily="34" charset="0"/>
                <a:ea typeface="+mn-ea"/>
                <a:cs typeface="+mn-cs"/>
              </a:rPr>
              <a:t>the worry of hosting</a:t>
            </a:r>
            <a:endParaRPr lang="en-US" sz="900" kern="1200" dirty="0">
              <a:solidFill>
                <a:schemeClr val="tx1"/>
              </a:solidFill>
              <a:effectLst/>
              <a:latin typeface="Segoe UI Light" pitchFamily="34" charset="0"/>
              <a:ea typeface="+mn-ea"/>
              <a:cs typeface="+mn-cs"/>
            </a:endParaRP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5915065-CE33-4A6D-A0A4-4E4BC74788CB}"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9410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3/22/2017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28446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27152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786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16824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6289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Constraints:</a:t>
            </a:r>
          </a:p>
          <a:p>
            <a:pPr marL="171450" indent="-171450">
              <a:buFont typeface="Arial" panose="020B0604020202020204" pitchFamily="34" charset="0"/>
              <a:buChar char="•"/>
            </a:pPr>
            <a:r>
              <a:rPr lang="en-AU" dirty="0" smtClean="0"/>
              <a:t>Needs</a:t>
            </a:r>
            <a:r>
              <a:rPr lang="en-AU" baseline="0" dirty="0" smtClean="0"/>
              <a:t> a 64-bit Windows Server (Windows 7 / Windows Server 2008 R2)+</a:t>
            </a:r>
          </a:p>
          <a:p>
            <a:pPr marL="171450" indent="-171450">
              <a:buFont typeface="Arial" panose="020B0604020202020204" pitchFamily="34" charset="0"/>
              <a:buChar char="•"/>
            </a:pPr>
            <a:r>
              <a:rPr lang="en-GB" sz="900" b="0" i="0" kern="1200" dirty="0" smtClean="0">
                <a:solidFill>
                  <a:schemeClr val="tx1"/>
                </a:solidFill>
                <a:effectLst/>
                <a:latin typeface="Segoe UI Light" pitchFamily="34" charset="0"/>
                <a:ea typeface="+mn-ea"/>
                <a:cs typeface="+mn-cs"/>
              </a:rPr>
              <a:t>Cannot</a:t>
            </a:r>
            <a:r>
              <a:rPr lang="en-GB" sz="900" b="0" i="0" kern="1200" baseline="0" dirty="0" smtClean="0">
                <a:solidFill>
                  <a:schemeClr val="tx1"/>
                </a:solidFill>
                <a:effectLst/>
                <a:latin typeface="Segoe UI Light" pitchFamily="34" charset="0"/>
                <a:ea typeface="+mn-ea"/>
                <a:cs typeface="+mn-cs"/>
              </a:rPr>
              <a:t> </a:t>
            </a:r>
            <a:r>
              <a:rPr lang="en-GB" sz="900" b="0" i="0" kern="1200" dirty="0" smtClean="0">
                <a:solidFill>
                  <a:schemeClr val="tx1"/>
                </a:solidFill>
                <a:effectLst/>
                <a:latin typeface="Segoe UI Light" pitchFamily="34" charset="0"/>
                <a:ea typeface="+mn-ea"/>
                <a:cs typeface="+mn-cs"/>
              </a:rPr>
              <a:t>be installed on a domain controller.</a:t>
            </a:r>
          </a:p>
          <a:p>
            <a:pPr marL="171450" indent="-171450">
              <a:buFont typeface="Arial" panose="020B0604020202020204" pitchFamily="34" charset="0"/>
              <a:buChar char="•"/>
            </a:pPr>
            <a:r>
              <a:rPr lang="en-GB" sz="900" b="0" i="0" kern="1200" dirty="0" smtClean="0">
                <a:solidFill>
                  <a:schemeClr val="tx1"/>
                </a:solidFill>
                <a:effectLst/>
                <a:latin typeface="Segoe UI Light" pitchFamily="34" charset="0"/>
                <a:ea typeface="+mn-ea"/>
                <a:cs typeface="+mn-cs"/>
              </a:rPr>
              <a:t>Only one gateway can be installed on a single computer.</a:t>
            </a:r>
          </a:p>
          <a:p>
            <a:pPr marL="171450" indent="-171450">
              <a:buFont typeface="Arial" panose="020B0604020202020204" pitchFamily="34" charset="0"/>
              <a:buChar char="•"/>
            </a:pPr>
            <a:r>
              <a:rPr lang="en-GB" sz="900" b="0" i="0" kern="1200" dirty="0" smtClean="0">
                <a:solidFill>
                  <a:schemeClr val="tx1"/>
                </a:solidFill>
                <a:effectLst/>
                <a:latin typeface="Segoe UI Light" pitchFamily="34" charset="0"/>
                <a:ea typeface="+mn-ea"/>
                <a:cs typeface="+mn-cs"/>
              </a:rPr>
              <a:t>Should be a machine</a:t>
            </a:r>
            <a:r>
              <a:rPr lang="en-GB" sz="900" b="0" i="0" kern="1200" baseline="0" dirty="0" smtClean="0">
                <a:solidFill>
                  <a:schemeClr val="tx1"/>
                </a:solidFill>
                <a:effectLst/>
                <a:latin typeface="Segoe UI Light" pitchFamily="34" charset="0"/>
                <a:ea typeface="+mn-ea"/>
                <a:cs typeface="+mn-cs"/>
              </a:rPr>
              <a:t> that is always on</a:t>
            </a:r>
            <a:endParaRPr lang="en-GB"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GB" sz="900" b="0" i="0" kern="1200" dirty="0" smtClean="0">
                <a:solidFill>
                  <a:schemeClr val="tx1"/>
                </a:solidFill>
                <a:effectLst/>
                <a:latin typeface="Segoe UI Light" pitchFamily="34" charset="0"/>
                <a:ea typeface="+mn-ea"/>
                <a:cs typeface="+mn-cs"/>
              </a:rPr>
              <a:t>Wireless connection may reduce performance</a:t>
            </a:r>
          </a:p>
          <a:p>
            <a:r>
              <a:rPr lang="en-GB" dirty="0" smtClean="0"/>
              <a:t/>
            </a:r>
            <a:br>
              <a:rPr lang="en-GB" dirty="0" smtClean="0"/>
            </a:br>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3835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Build</a:t>
            </a:r>
            <a:r>
              <a:rPr lang="en-AU" baseline="0" dirty="0" smtClean="0"/>
              <a:t> a VETER pipeline</a:t>
            </a:r>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78951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Businesses are seen as being innovative</a:t>
            </a:r>
          </a:p>
          <a:p>
            <a:r>
              <a:rPr lang="en-US" dirty="0"/>
              <a:t>IT is seen as catching up to innovation</a:t>
            </a:r>
          </a:p>
          <a:p>
            <a:endParaRPr lang="en-US" dirty="0"/>
          </a:p>
          <a:p>
            <a:endParaRPr lang="en-US" dirty="0"/>
          </a:p>
          <a:p>
            <a:r>
              <a:rPr lang="en-US" dirty="0"/>
              <a:t>3 components: proliferation of apps, data as management</a:t>
            </a:r>
            <a:r>
              <a:rPr lang="en-US" baseline="0" dirty="0"/>
              <a:t> nightmare, smart devices that need to interact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EEDB7F-621F-4815-B179-3FE7CD327FF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28884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a:t>
            </a:r>
            <a:r>
              <a:rPr lang="en-US" baseline="0" dirty="0"/>
              <a:t> </a:t>
            </a:r>
            <a:r>
              <a:rPr lang="en-US" baseline="0" dirty="0" err="1"/>
              <a:t>gartner</a:t>
            </a:r>
            <a:r>
              <a:rPr lang="en-US" baseline="0" dirty="0"/>
              <a:t> report on hybrid integration platform:</a:t>
            </a:r>
          </a:p>
          <a:p>
            <a:endParaRPr lang="en-US" baseline="0" dirty="0"/>
          </a:p>
          <a:p>
            <a:r>
              <a:rPr lang="en-US" baseline="0" dirty="0"/>
              <a:t>By 2020 75% of organizations will establish a hybrid integration platform</a:t>
            </a:r>
          </a:p>
          <a:p>
            <a:endParaRPr lang="en-US" baseline="0" dirty="0"/>
          </a:p>
          <a:p>
            <a:r>
              <a:rPr lang="en-US" baseline="0" dirty="0"/>
              <a:t>70% of mobile app project is going to be concerned with integration</a:t>
            </a:r>
          </a:p>
          <a:p>
            <a:endParaRPr lang="en-US" baseline="0" dirty="0"/>
          </a:p>
          <a:p>
            <a:r>
              <a:rPr lang="en-US" baseline="0" dirty="0"/>
              <a:t>50% of cost of implementing an </a:t>
            </a:r>
            <a:r>
              <a:rPr lang="en-US" baseline="0" dirty="0" err="1"/>
              <a:t>IoT</a:t>
            </a:r>
            <a:r>
              <a:rPr lang="en-US" baseline="0" dirty="0"/>
              <a:t> solution will be spent on integration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3/22/2017 10:05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8683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Its not just about the products, we have a pool of out-of-the-box connectors that help connect to many SaaS applications.</a:t>
            </a:r>
          </a:p>
          <a:p>
            <a:endParaRPr lang="en-US" baseline="0" dirty="0"/>
          </a:p>
          <a:p>
            <a:r>
              <a:rPr lang="en-US" baseline="0" dirty="0"/>
              <a:t>Secret sauce is really the Azure services.</a:t>
            </a:r>
          </a:p>
          <a:p>
            <a:r>
              <a:rPr lang="en-US" baseline="0" dirty="0"/>
              <a:t>Azure is now at your fingertips – opens doors to numerous possibilities.</a:t>
            </a:r>
          </a:p>
          <a:p>
            <a:r>
              <a:rPr lang="en-US" baseline="0" dirty="0"/>
              <a:t>Traditional integration vendors, ask customers to build silo-</a:t>
            </a:r>
            <a:r>
              <a:rPr lang="en-US" baseline="0" dirty="0" err="1"/>
              <a:t>ed</a:t>
            </a:r>
            <a:r>
              <a:rPr lang="en-US" baseline="0" dirty="0"/>
              <a:t> integration solutions. </a:t>
            </a:r>
          </a:p>
          <a:p>
            <a:r>
              <a:rPr lang="en-US" baseline="0" dirty="0"/>
              <a:t>That approach is not going to allow you to scale to your customer needs.</a:t>
            </a:r>
          </a:p>
          <a:p>
            <a:endParaRPr lang="en-US" baseline="0" dirty="0"/>
          </a:p>
          <a:p>
            <a:r>
              <a:rPr lang="en-US" baseline="0" dirty="0"/>
              <a:t>With Azure, you can build holistic solutions.</a:t>
            </a:r>
          </a:p>
          <a:p>
            <a:r>
              <a:rPr lang="en-US" baseline="0" dirty="0"/>
              <a:t>I can do more than integration – once you have your connected system, you can perform analytics on the data using HD insight, machine learning, to gain insight on your data.</a:t>
            </a:r>
          </a:p>
          <a:p>
            <a:r>
              <a:rPr lang="en-US" baseline="0" dirty="0"/>
              <a:t>This is going to help customers make great business decisions.</a:t>
            </a:r>
          </a:p>
          <a:p>
            <a:endParaRPr lang="en-US" baseline="0" dirty="0"/>
          </a:p>
          <a:p>
            <a:r>
              <a:rPr lang="en-US" baseline="0" dirty="0"/>
              <a:t>Some of you have </a:t>
            </a:r>
            <a:r>
              <a:rPr lang="en-US" baseline="0" dirty="0" err="1"/>
              <a:t>IoT</a:t>
            </a:r>
            <a:r>
              <a:rPr lang="en-US" baseline="0" dirty="0"/>
              <a:t> practices today, this is how you can leverage integration and </a:t>
            </a:r>
            <a:r>
              <a:rPr lang="en-US" baseline="0" dirty="0" err="1"/>
              <a:t>IoT</a:t>
            </a:r>
            <a:r>
              <a:rPr lang="en-US" baseline="0" dirty="0"/>
              <a:t> together.</a:t>
            </a:r>
          </a:p>
          <a:p>
            <a:r>
              <a:rPr lang="en-US" baseline="0" dirty="0"/>
              <a:t>At MSFT, we think that there are multiple points of entry into integration: Think about your customers who reach out to you about mobile development, about </a:t>
            </a:r>
            <a:r>
              <a:rPr lang="en-US" baseline="0" dirty="0" err="1"/>
              <a:t>IoT</a:t>
            </a:r>
            <a:r>
              <a:rPr lang="en-US" baseline="0" dirty="0"/>
              <a:t> solutions, any e-commerce applications, eventually they are going to need a solid integration platform – and that’s what MSFT offers.</a:t>
            </a:r>
          </a:p>
          <a:p>
            <a:endParaRPr lang="en-US" baseline="0" dirty="0"/>
          </a:p>
          <a:p>
            <a:r>
              <a:rPr lang="en-US" baseline="0" dirty="0"/>
              <a:t>2 key differentiating factors to highlight again:</a:t>
            </a:r>
          </a:p>
          <a:p>
            <a:pPr marL="228600" indent="-228600">
              <a:buAutoNum type="arabicPeriod"/>
            </a:pPr>
            <a:r>
              <a:rPr lang="en-US" baseline="0" dirty="0"/>
              <a:t>Hybrid 2. Azure Services</a:t>
            </a:r>
          </a:p>
          <a:p>
            <a:pPr marL="228600" indent="-228600">
              <a:buAutoNum type="arabicPeriod"/>
            </a:pP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60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3/22/2017 10:05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7976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Call out that we now support stored</a:t>
            </a:r>
            <a:r>
              <a:rPr lang="en-US" baseline="0" dirty="0"/>
              <a:t> </a:t>
            </a:r>
            <a:r>
              <a:rPr lang="en-US" baseline="0" dirty="0" err="1"/>
              <a:t>procs</a:t>
            </a:r>
            <a:r>
              <a:rPr lang="en-US" baseline="0" dirty="0"/>
              <a:t> on-</a:t>
            </a:r>
            <a:r>
              <a:rPr lang="en-US" baseline="0" dirty="0" err="1"/>
              <a:t>prem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1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a:p>
            <a:r>
              <a:rPr lang="en-US" dirty="0"/>
              <a:t>Lets say you want </a:t>
            </a:r>
            <a:r>
              <a:rPr lang="en-US" dirty="0" err="1"/>
              <a:t>ot</a:t>
            </a:r>
            <a:r>
              <a:rPr lang="en-US" dirty="0"/>
              <a:t> run a small piece of code and </a:t>
            </a:r>
            <a:r>
              <a:rPr lang="en-US" dirty="0" err="1"/>
              <a:t>resuse</a:t>
            </a:r>
            <a:r>
              <a:rPr lang="en-US" baseline="0" dirty="0"/>
              <a:t> the results in Logic Apps – use functions</a:t>
            </a:r>
          </a:p>
          <a:p>
            <a:endParaRPr lang="en-US" baseline="0" dirty="0"/>
          </a:p>
          <a:p>
            <a:r>
              <a:rPr lang="en-US" baseline="0" dirty="0"/>
              <a:t>Customer example for cognitive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98F1A1-45D0-4ECC-A9D3-58B12F702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6878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a:t>
            </a:r>
            <a:r>
              <a:rPr lang="en-US" baseline="0" dirty="0"/>
              <a:t> of products:</a:t>
            </a:r>
          </a:p>
          <a:p>
            <a:endParaRPr lang="en-US" baseline="0" dirty="0"/>
          </a:p>
          <a:p>
            <a:r>
              <a:rPr lang="en-US" baseline="0" dirty="0"/>
              <a:t>Need governance of APIs across on-premises and cloud applications.</a:t>
            </a:r>
          </a:p>
          <a:p>
            <a:endParaRPr lang="en-US" baseline="0" dirty="0"/>
          </a:p>
          <a:p>
            <a:r>
              <a:rPr lang="en-US" baseline="0" dirty="0"/>
              <a:t>The evolution of hybrid integration platform (HIP) approaches creates requirements and opportunities for converging application and data integration. Characteristics of HIP-enabling technologies include interdisciplinary integration patterns, cloud/hybrid enablement, and diversity of user personas (spanning integration specialists to citizen integrators). This technology evolution will drive inherent synergies between data and application integration as a unified and pervasive set of disciplines (see "Modernizing Integration Strategies and Infrastructure Primer for 2016" ).</a:t>
            </a:r>
          </a:p>
          <a:p>
            <a:endParaRPr lang="en-US" dirty="0"/>
          </a:p>
        </p:txBody>
      </p:sp>
      <p:sp>
        <p:nvSpPr>
          <p:cNvPr id="4" name="Header Placeholder 3"/>
          <p:cNvSpPr>
            <a:spLocks noGrp="1"/>
          </p:cNvSpPr>
          <p:nvPr>
            <p:ph type="hdr" sz="quarter" idx="10"/>
          </p:nvPr>
        </p:nvSpPr>
        <p:spPr/>
        <p:txBody>
          <a:bodyPr/>
          <a:lstStyle/>
          <a:p>
            <a:pPr defTabSz="966612">
              <a:defRPr/>
            </a:pPr>
            <a:r>
              <a:rPr lang="en-US" sz="1900" kern="0">
                <a:solidFill>
                  <a:sysClr val="windowText" lastClr="000000"/>
                </a:solidFill>
              </a:rPr>
              <a:t>Microsoft Worldwide Partner Conference 2016</a:t>
            </a: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6612">
              <a:defRPr/>
            </a:pPr>
            <a:fld id="{38EEC551-8CDA-4EB6-89BB-2A86C9F091C8}" type="datetime8">
              <a:rPr lang="en-US" sz="1900" kern="0">
                <a:solidFill>
                  <a:sysClr val="windowText" lastClr="000000"/>
                </a:solidFill>
              </a:rPr>
              <a:pPr defTabSz="966612">
                <a:defRPr/>
              </a:pPr>
              <a:t>3/22/2017 10:05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rPr>
              <a:pPr defTabSz="966612">
                <a:defRPr/>
              </a:pPr>
              <a:t>8</a:t>
            </a:fld>
            <a:endParaRPr lang="en-US" sz="1900" kern="0" dirty="0">
              <a:solidFill>
                <a:sysClr val="windowText" lastClr="000000"/>
              </a:solidFill>
            </a:endParaRPr>
          </a:p>
        </p:txBody>
      </p:sp>
    </p:spTree>
    <p:extLst>
      <p:ext uri="{BB962C8B-B14F-4D97-AF65-F5344CB8AC3E}">
        <p14:creationId xmlns:p14="http://schemas.microsoft.com/office/powerpoint/2010/main" val="353293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0705582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lt;strong&gt;Brisbane&lt;/strong&gt; citscape at night with &lt;strong&gt;city&lt;/strong&gt; lights off, Earth Hour 2010 ..."/>
          <p:cNvPicPr>
            <a:picLocks noChangeAspect="1"/>
          </p:cNvPicPr>
          <p:nvPr userDrawn="1"/>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31130"/>
            <a:ext cx="12444915" cy="6336704"/>
          </a:xfrm>
          <a:prstGeom prst="rect">
            <a:avLst/>
          </a:prstGeom>
        </p:spPr>
      </p:pic>
      <p:pic>
        <p:nvPicPr>
          <p:cNvPr id="16" name="Picture 15" hidden="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black">
          <a:xfrm>
            <a:off x="459230" y="6240963"/>
            <a:ext cx="1278510" cy="274137"/>
          </a:xfrm>
          <a:prstGeom prst="rect">
            <a:avLst/>
          </a:prstGeom>
        </p:spPr>
      </p:pic>
      <p:sp>
        <p:nvSpPr>
          <p:cNvPr id="12" name="Text Placeholder 4"/>
          <p:cNvSpPr>
            <a:spLocks noGrp="1"/>
          </p:cNvSpPr>
          <p:nvPr>
            <p:ph type="body" sz="quarter" idx="13" hasCustomPrompt="1"/>
          </p:nvPr>
        </p:nvSpPr>
        <p:spPr bwMode="white">
          <a:xfrm>
            <a:off x="332933" y="3713287"/>
            <a:ext cx="7382067"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165" name="Text Placeholder 4"/>
          <p:cNvSpPr>
            <a:spLocks noGrp="1"/>
          </p:cNvSpPr>
          <p:nvPr>
            <p:ph type="body" sz="quarter" idx="14" hasCustomPrompt="1"/>
          </p:nvPr>
        </p:nvSpPr>
        <p:spPr bwMode="white">
          <a:xfrm>
            <a:off x="316053" y="2350419"/>
            <a:ext cx="7382067" cy="1492369"/>
          </a:xfrm>
          <a:noFill/>
        </p:spPr>
        <p:txBody>
          <a:bodyPr lIns="146304" tIns="109728" rIns="146304" bIns="109728" anchor="b">
            <a:noAutofit/>
          </a:bodyPr>
          <a:lstStyle>
            <a:lvl1pPr marL="0" indent="0">
              <a:spcBef>
                <a:spcPts val="0"/>
              </a:spcBef>
              <a:buNone/>
              <a:defRPr sz="5400" spc="0" baseline="0">
                <a:solidFill>
                  <a:schemeClr val="bg1"/>
                </a:solidFill>
                <a:latin typeface="+mj-lt"/>
              </a:defRPr>
            </a:lvl1pPr>
          </a:lstStyle>
          <a:p>
            <a:pPr lvl="0"/>
            <a:r>
              <a:rPr lang="en-US" dirty="0"/>
              <a:t>Presentation Title</a:t>
            </a:r>
          </a:p>
        </p:txBody>
      </p:sp>
      <p:sp>
        <p:nvSpPr>
          <p:cNvPr id="48" name="Rectangle 47"/>
          <p:cNvSpPr/>
          <p:nvPr userDrawn="1"/>
        </p:nvSpPr>
        <p:spPr bwMode="auto">
          <a:xfrm>
            <a:off x="0" y="6305574"/>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l" defTabSz="932472" fontAlgn="base">
              <a:spcBef>
                <a:spcPct val="0"/>
              </a:spcBef>
              <a:spcAft>
                <a:spcPct val="0"/>
              </a:spcAft>
            </a:pPr>
            <a:r>
              <a:rPr lang="en-US" sz="2000" dirty="0" smtClean="0">
                <a:gradFill>
                  <a:gsLst>
                    <a:gs pos="5439">
                      <a:srgbClr val="F8F8F8"/>
                    </a:gs>
                    <a:gs pos="10000">
                      <a:srgbClr val="F8F8F8"/>
                    </a:gs>
                  </a:gsLst>
                  <a:lin ang="5400000" scaled="0"/>
                </a:gradFill>
              </a:rPr>
              <a:t>   </a:t>
            </a:r>
            <a:r>
              <a:rPr lang="en-US" sz="2000" dirty="0" smtClean="0">
                <a:solidFill>
                  <a:schemeClr val="accent2"/>
                </a:solidFill>
              </a:rPr>
              <a:t>#gib2017</a:t>
            </a:r>
            <a:endParaRPr lang="en-US" sz="2000" dirty="0">
              <a:solidFill>
                <a:schemeClr val="accent2"/>
              </a:solidFill>
            </a:endParaRPr>
          </a:p>
        </p:txBody>
      </p:sp>
      <p:pic>
        <p:nvPicPr>
          <p:cNvPr id="17" name="Picture 16" descr="MSFT_logo_c_C-Gray_D_C-Gray_D.jpg"/>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23" name="Logo" descr="logo"/>
          <p:cNvPicPr>
            <a:picLocks noChangeAspect="1" noChangeArrowheads="1"/>
          </p:cNvPicPr>
          <p:nvPr userDrawn="1"/>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userDrawn="1"/>
        </p:nvSpPr>
        <p:spPr>
          <a:xfrm>
            <a:off x="7864041" y="616942"/>
            <a:ext cx="4317083" cy="461665"/>
          </a:xfrm>
          <a:prstGeom prst="rect">
            <a:avLst/>
          </a:prstGeom>
        </p:spPr>
        <p:txBody>
          <a:bodyPr wrap="square">
            <a:spAutoFit/>
          </a:bodyPr>
          <a:lstStyle/>
          <a:p>
            <a:pPr lvl="0" algn="r"/>
            <a:r>
              <a:rPr lang="en-US" sz="2400" b="1" dirty="0">
                <a:solidFill>
                  <a:schemeClr val="bg1"/>
                </a:solidFill>
                <a:latin typeface="+mj-lt"/>
                <a:cs typeface="Segoe UI Semilight" panose="020B0402040204020203" pitchFamily="34" charset="0"/>
              </a:rPr>
              <a:t>2017 - </a:t>
            </a:r>
            <a:r>
              <a:rPr lang="en-US" sz="2400" b="1" dirty="0" smtClean="0">
                <a:solidFill>
                  <a:schemeClr val="bg1"/>
                </a:solidFill>
                <a:latin typeface="+mj-lt"/>
                <a:cs typeface="Segoe UI Semilight" panose="020B0402040204020203" pitchFamily="34" charset="0"/>
              </a:rPr>
              <a:t>Brisbane</a:t>
            </a:r>
            <a:endParaRPr lang="en-US" sz="2400" b="1" dirty="0">
              <a:solidFill>
                <a:schemeClr val="bg1"/>
              </a:solidFill>
              <a:latin typeface="+mj-lt"/>
              <a:cs typeface="Segoe UI Semilight" panose="020B0402040204020203" pitchFamily="34" charset="0"/>
            </a:endParaRPr>
          </a:p>
        </p:txBody>
      </p:sp>
      <p:pic>
        <p:nvPicPr>
          <p:cNvPr id="29" name="Picture 28"/>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a:xfrm>
            <a:off x="9090042" y="6416573"/>
            <a:ext cx="1346550" cy="465065"/>
          </a:xfrm>
          <a:prstGeom prst="rect">
            <a:avLst/>
          </a:prstGeom>
        </p:spPr>
      </p:pic>
    </p:spTree>
    <p:extLst>
      <p:ext uri="{BB962C8B-B14F-4D97-AF65-F5344CB8AC3E}">
        <p14:creationId xmlns:p14="http://schemas.microsoft.com/office/powerpoint/2010/main" val="168501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8954541" y="6449590"/>
            <a:ext cx="3481934" cy="5449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Picture Placeholder 7"/>
          <p:cNvSpPr>
            <a:spLocks noGrp="1"/>
          </p:cNvSpPr>
          <p:nvPr>
            <p:ph type="pic" sz="quarter" idx="14" hasCustomPrompt="1"/>
          </p:nvPr>
        </p:nvSpPr>
        <p:spPr>
          <a:xfrm>
            <a:off x="6218238" y="1409030"/>
            <a:ext cx="5903912" cy="3312368"/>
          </a:xfrm>
        </p:spPr>
        <p:txBody>
          <a:bodyPr anchor="ctr"/>
          <a:lstStyle>
            <a:lvl1pPr marL="0" indent="0" algn="ctr">
              <a:buNone/>
              <a:defRPr sz="3200"/>
            </a:lvl1pPr>
          </a:lstStyle>
          <a:p>
            <a:r>
              <a:rPr lang="en-AU" dirty="0"/>
              <a:t>Insert picture</a:t>
            </a:r>
          </a:p>
        </p:txBody>
      </p:sp>
      <p:sp>
        <p:nvSpPr>
          <p:cNvPr id="2" name="Title 1"/>
          <p:cNvSpPr>
            <a:spLocks noGrp="1"/>
          </p:cNvSpPr>
          <p:nvPr>
            <p:ph type="title" hasCustomPrompt="1"/>
          </p:nvPr>
        </p:nvSpPr>
        <p:spPr/>
        <p:txBody>
          <a:bodyPr/>
          <a:lstStyle>
            <a:lvl1pPr>
              <a:defRPr>
                <a:solidFill>
                  <a:schemeClr val="accent3">
                    <a:lumMod val="75000"/>
                  </a:schemeClr>
                </a:solidFill>
              </a:defRPr>
            </a:lvl1pPr>
          </a:lstStyle>
          <a:p>
            <a:r>
              <a:rPr lang="en-US" dirty="0"/>
              <a:t>Customer evidence slide</a:t>
            </a:r>
          </a:p>
        </p:txBody>
      </p:sp>
      <p:sp>
        <p:nvSpPr>
          <p:cNvPr id="4" name="Picture Placeholder 3"/>
          <p:cNvSpPr>
            <a:spLocks noGrp="1"/>
          </p:cNvSpPr>
          <p:nvPr>
            <p:ph type="pic" sz="quarter" idx="10"/>
          </p:nvPr>
        </p:nvSpPr>
        <p:spPr bwMode="gray">
          <a:xfrm>
            <a:off x="274638" y="1409030"/>
            <a:ext cx="5486400" cy="1827214"/>
          </a:xfrm>
          <a:blipFill>
            <a:blip r:embed="rId2" cstate="email">
              <a:extLst>
                <a:ext uri="{28A0092B-C50C-407E-A947-70E740481C1C}">
                  <a14:useLocalDpi xmlns:a14="http://schemas.microsoft.com/office/drawing/2010/main" val="0"/>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cxnSp>
        <p:nvCxnSpPr>
          <p:cNvPr id="7" name="Straight Connector 6"/>
          <p:cNvCxnSpPr/>
          <p:nvPr userDrawn="1"/>
        </p:nvCxnSpPr>
        <p:spPr>
          <a:xfrm>
            <a:off x="5989638" y="1409030"/>
            <a:ext cx="0" cy="5328592"/>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381829"/>
            <a:ext cx="5486400" cy="3315834"/>
          </a:xfrm>
        </p:spPr>
        <p:txBody>
          <a:bodyPr lIns="36000" tIns="146304" rIns="182880" bIns="146304">
            <a:noAutofit/>
          </a:bodyPr>
          <a:lstStyle>
            <a:lvl1pPr marL="0" indent="0">
              <a:buNone/>
              <a:defRPr sz="2400">
                <a:latin typeface="+mj-lt"/>
              </a:defRPr>
            </a:lvl1pPr>
          </a:lstStyle>
          <a:p>
            <a:pPr lvl="0"/>
            <a:r>
              <a:rPr lang="en-US" dirty="0"/>
              <a:t>Edit Master text styles</a:t>
            </a:r>
          </a:p>
        </p:txBody>
      </p:sp>
      <p:sp>
        <p:nvSpPr>
          <p:cNvPr id="15" name="Text Placeholder 14"/>
          <p:cNvSpPr>
            <a:spLocks noGrp="1"/>
          </p:cNvSpPr>
          <p:nvPr>
            <p:ph type="body" sz="quarter" idx="13"/>
          </p:nvPr>
        </p:nvSpPr>
        <p:spPr>
          <a:xfrm>
            <a:off x="6218238" y="4868864"/>
            <a:ext cx="5943600" cy="1868758"/>
          </a:xfrm>
          <a:solidFill>
            <a:schemeClr val="accent1"/>
          </a:solidFill>
        </p:spPr>
        <p:txBody>
          <a:bodyPr lIns="182880" tIns="146304" rIns="182880" bIns="146304" anchor="ctr">
            <a:noAutofit/>
          </a:bodyPr>
          <a:lstStyle>
            <a:lvl1pPr marL="0" indent="0" algn="ctr">
              <a:lnSpc>
                <a:spcPct val="80000"/>
              </a:lnSpc>
              <a:spcBef>
                <a:spcPts val="0"/>
              </a:spcBef>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2">
                  <a:lumMod val="90000"/>
                </a:schemeClr>
              </a:solidFill>
            </a:endParaRPr>
          </a:p>
        </p:txBody>
      </p:sp>
      <p:sp>
        <p:nvSpPr>
          <p:cNvPr id="7" name="Title 1"/>
          <p:cNvSpPr>
            <a:spLocks noGrp="1"/>
          </p:cNvSpPr>
          <p:nvPr>
            <p:ph type="title" hasCustomPrompt="1"/>
          </p:nvPr>
        </p:nvSpPr>
        <p:spPr>
          <a:xfrm>
            <a:off x="274638" y="2633166"/>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74638" y="3693206"/>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209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7" name="Rectangle 6"/>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FFFFFF"/>
        </a:solidFill>
        <a:effectLst/>
      </p:bgPr>
    </p:bg>
    <p:spTree>
      <p:nvGrpSpPr>
        <p:cNvPr id="1" name=""/>
        <p:cNvGrpSpPr/>
        <p:nvPr/>
      </p:nvGrpSpPr>
      <p:grpSpPr>
        <a:xfrm>
          <a:off x="0" y="0"/>
          <a:ext cx="0" cy="0"/>
          <a:chOff x="0" y="0"/>
          <a:chExt cx="0" cy="0"/>
        </a:xfrm>
      </p:grpSpPr>
      <p:pic>
        <p:nvPicPr>
          <p:cNvPr id="2050" name="Picture 2" descr="https://www.globalintegrationbootcamp.com/wp-content/uploads/2016/12/cloud.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588" y="-31130"/>
            <a:ext cx="12433300" cy="6994525"/>
          </a:xfrm>
          <a:prstGeom prst="rect">
            <a:avLst/>
          </a:prstGeom>
          <a:noFill/>
          <a:extLst>
            <a:ext uri="{909E8E84-426E-40DD-AFC4-6F175D3DCCD1}">
              <a14:hiddenFill xmlns:a14="http://schemas.microsoft.com/office/drawing/2010/main">
                <a:solidFill>
                  <a:srgbClr val="FFFFFF"/>
                </a:solidFill>
              </a14:hiddenFill>
            </a:ext>
          </a:extLst>
        </p:spPr>
      </p:pic>
      <p:pic>
        <p:nvPicPr>
          <p:cNvPr id="9" name="Logo" descr="logo"/>
          <p:cNvPicPr>
            <a:picLocks noChangeAspect="1" noChangeArrowheads="1"/>
          </p:cNvPicPr>
          <p:nvPr userDrawn="1"/>
        </p:nvPicPr>
        <p:blipFill>
          <a:blip r:embed="rId3"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8C00"/>
              </a:solidFill>
            </a:endParaRPr>
          </a:p>
        </p:txBody>
      </p:sp>
      <p:sp>
        <p:nvSpPr>
          <p:cNvPr id="2" name="Title 1"/>
          <p:cNvSpPr>
            <a:spLocks noGrp="1"/>
          </p:cNvSpPr>
          <p:nvPr>
            <p:ph type="title" hasCustomPrompt="1"/>
          </p:nvPr>
        </p:nvSpPr>
        <p:spPr>
          <a:xfrm>
            <a:off x="274638" y="2849190"/>
            <a:ext cx="11887200" cy="1200329"/>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Video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sp>
        <p:nvSpPr>
          <p:cNvPr id="4" name="TextBox 3"/>
          <p:cNvSpPr txBox="1"/>
          <p:nvPr userDrawn="1"/>
        </p:nvSpPr>
        <p:spPr>
          <a:xfrm>
            <a:off x="9674621" y="6377582"/>
            <a:ext cx="2448272" cy="387798"/>
          </a:xfrm>
          <a:prstGeom prst="rect">
            <a:avLst/>
          </a:prstGeom>
          <a:noFill/>
        </p:spPr>
        <p:txBody>
          <a:bodyPr wrap="square" rtlCol="0">
            <a:spAutoFit/>
          </a:bodyPr>
          <a:lstStyle/>
          <a:p>
            <a:pPr algn="r">
              <a:lnSpc>
                <a:spcPct val="80000"/>
              </a:lnSpc>
            </a:pPr>
            <a:r>
              <a:rPr lang="en-US" sz="2400" dirty="0">
                <a:solidFill>
                  <a:schemeClr val="tx1"/>
                </a:solidFill>
                <a:latin typeface="+mj-lt"/>
              </a:rPr>
              <a:t>Microsoft</a:t>
            </a:r>
            <a:r>
              <a:rPr lang="en-US" sz="2400" dirty="0">
                <a:solidFill>
                  <a:schemeClr val="tx1"/>
                </a:solidFill>
              </a:rPr>
              <a:t> </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Ignite</a:t>
            </a:r>
            <a:endParaRPr lang="en-AU" sz="2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Title 1"/>
          <p:cNvSpPr>
            <a:spLocks noGrp="1"/>
          </p:cNvSpPr>
          <p:nvPr>
            <p:ph type="title"/>
          </p:nvPr>
        </p:nvSpPr>
        <p:spPr>
          <a:xfrm>
            <a:off x="274638" y="2849190"/>
            <a:ext cx="11887200" cy="1181862"/>
          </a:xfrm>
        </p:spPr>
        <p:txBody>
          <a:bodyPr/>
          <a:lstStyle>
            <a:lvl1pPr>
              <a:defRPr sz="7200"/>
            </a:lvl1pPr>
          </a:lstStyle>
          <a:p>
            <a:endParaRPr lang="en-US" dirty="0"/>
          </a:p>
        </p:txBody>
      </p:sp>
      <p:sp>
        <p:nvSpPr>
          <p:cNvPr id="11" name="Rectangle 10"/>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4"/>
            <a:ext cx="4310061" cy="3278188"/>
          </a:xfrm>
        </p:spPr>
        <p:txBody>
          <a:bodyPr/>
          <a:lstStyle/>
          <a:p>
            <a:r>
              <a:rPr lang="en-US" dirty="0"/>
              <a:t>Click to edit Master title style</a:t>
            </a:r>
          </a:p>
        </p:txBody>
      </p:sp>
      <p:sp>
        <p:nvSpPr>
          <p:cNvPr id="3" name="Rectangle 2"/>
          <p:cNvSpPr/>
          <p:nvPr userDrawn="1"/>
        </p:nvSpPr>
        <p:spPr bwMode="auto">
          <a:xfrm>
            <a:off x="4846638" y="2"/>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5082817"/>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154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074" name="Picture 2" descr="http://airlines-airports.com/wp-content/uploads/2016/07/Australia-Brisbane-Skyline-bridge.jpg"/>
          <p:cNvPicPr>
            <a:picLocks noChangeAspect="1" noChangeArrowheads="1"/>
          </p:cNvPicPr>
          <p:nvPr userDrawn="1"/>
        </p:nvPicPr>
        <p:blipFill rotWithShape="1">
          <a:blip r:embed="rId2" cstate="email">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0" y="0"/>
            <a:ext cx="12436474" cy="64153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hidden="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black">
          <a:xfrm>
            <a:off x="459230" y="6240963"/>
            <a:ext cx="1278510" cy="274137"/>
          </a:xfrm>
          <a:prstGeom prst="rect">
            <a:avLst/>
          </a:prstGeom>
        </p:spPr>
      </p:pic>
      <p:sp>
        <p:nvSpPr>
          <p:cNvPr id="12" name="Text Placeholder 4"/>
          <p:cNvSpPr>
            <a:spLocks noGrp="1"/>
          </p:cNvSpPr>
          <p:nvPr>
            <p:ph type="body" sz="quarter" idx="13" hasCustomPrompt="1"/>
          </p:nvPr>
        </p:nvSpPr>
        <p:spPr bwMode="white">
          <a:xfrm>
            <a:off x="332933" y="3713287"/>
            <a:ext cx="7382067"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165" name="Text Placeholder 4"/>
          <p:cNvSpPr>
            <a:spLocks noGrp="1"/>
          </p:cNvSpPr>
          <p:nvPr>
            <p:ph type="body" sz="quarter" idx="14" hasCustomPrompt="1"/>
          </p:nvPr>
        </p:nvSpPr>
        <p:spPr bwMode="white">
          <a:xfrm>
            <a:off x="316053" y="2350419"/>
            <a:ext cx="7382067" cy="1492369"/>
          </a:xfrm>
          <a:noFill/>
        </p:spPr>
        <p:txBody>
          <a:bodyPr lIns="146304" tIns="109728" rIns="146304" bIns="109728" anchor="b">
            <a:noAutofit/>
          </a:bodyPr>
          <a:lstStyle>
            <a:lvl1pPr marL="0" indent="0">
              <a:spcBef>
                <a:spcPts val="0"/>
              </a:spcBef>
              <a:buNone/>
              <a:defRPr sz="5400" spc="0" baseline="0">
                <a:solidFill>
                  <a:schemeClr val="bg1"/>
                </a:solidFill>
                <a:latin typeface="+mj-lt"/>
              </a:defRPr>
            </a:lvl1pPr>
          </a:lstStyle>
          <a:p>
            <a:pPr lvl="0"/>
            <a:r>
              <a:rPr lang="en-US" dirty="0"/>
              <a:t>Presentation Title</a:t>
            </a:r>
          </a:p>
        </p:txBody>
      </p:sp>
      <p:sp>
        <p:nvSpPr>
          <p:cNvPr id="48" name="Rectangle 47"/>
          <p:cNvSpPr/>
          <p:nvPr userDrawn="1"/>
        </p:nvSpPr>
        <p:spPr bwMode="auto">
          <a:xfrm>
            <a:off x="0" y="6305574"/>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7" name="Picture 16" descr="MSFT_logo_c_C-Gray_D_C-Gray_D.jpg"/>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18" name="Logo" descr="logo"/>
          <p:cNvPicPr>
            <a:picLocks noChangeAspect="1" noChangeArrowheads="1"/>
          </p:cNvPicPr>
          <p:nvPr userDrawn="1"/>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7864041" y="616942"/>
            <a:ext cx="4317083" cy="461665"/>
          </a:xfrm>
          <a:prstGeom prst="rect">
            <a:avLst/>
          </a:prstGeom>
        </p:spPr>
        <p:txBody>
          <a:bodyPr wrap="square">
            <a:spAutoFit/>
          </a:bodyPr>
          <a:lstStyle/>
          <a:p>
            <a:pPr lvl="0" algn="r"/>
            <a:r>
              <a:rPr lang="en-US" sz="2400" b="1" dirty="0">
                <a:solidFill>
                  <a:schemeClr val="bg1"/>
                </a:solidFill>
                <a:latin typeface="+mj-lt"/>
                <a:cs typeface="Segoe UI Semilight" panose="020B0402040204020203" pitchFamily="34" charset="0"/>
              </a:rPr>
              <a:t>2017 - Brisbane</a:t>
            </a:r>
          </a:p>
        </p:txBody>
      </p:sp>
      <p:pic>
        <p:nvPicPr>
          <p:cNvPr id="13" name="Picture 12"/>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a:xfrm>
            <a:off x="9090042" y="6416573"/>
            <a:ext cx="1346550" cy="465065"/>
          </a:xfrm>
          <a:prstGeom prst="rect">
            <a:avLst/>
          </a:prstGeom>
        </p:spPr>
      </p:pic>
    </p:spTree>
    <p:extLst>
      <p:ext uri="{BB962C8B-B14F-4D97-AF65-F5344CB8AC3E}">
        <p14:creationId xmlns:p14="http://schemas.microsoft.com/office/powerpoint/2010/main" val="139336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60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2604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49"/>
            <a:ext cx="11887200" cy="482509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804692"/>
          </a:xfrm>
        </p:spPr>
        <p:txBody>
          <a:bodyPr>
            <a:no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4804691"/>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Logo" descr="logo"/>
          <p:cNvPicPr>
            <a:picLocks noChangeAspect="1" noChangeArrowheads="1"/>
          </p:cNvPicPr>
          <p:nvPr userDrawn="1"/>
        </p:nvPicPr>
        <p:blipFill>
          <a:blip r:embed="rId22" cstate="email">
            <a:extLst>
              <a:ext uri="{28A0092B-C50C-407E-A947-70E740481C1C}">
                <a14:useLocalDpi xmlns:a14="http://schemas.microsoft.com/office/drawing/2010/main" val="0"/>
              </a:ext>
            </a:extLst>
          </a:blip>
          <a:srcRect/>
          <a:stretch>
            <a:fillRect/>
          </a:stretch>
        </p:blipFill>
        <p:spPr bwMode="auto">
          <a:xfrm>
            <a:off x="8090445" y="6449893"/>
            <a:ext cx="4317442" cy="4317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274639" y="6434932"/>
            <a:ext cx="1470274" cy="461665"/>
          </a:xfrm>
          <a:prstGeom prst="rect">
            <a:avLst/>
          </a:prstGeom>
        </p:spPr>
        <p:txBody>
          <a:bodyPr wrap="none">
            <a:spAutoFit/>
          </a:bodyPr>
          <a:lstStyle/>
          <a:p>
            <a:pPr algn="l"/>
            <a:r>
              <a:rPr lang="en-US" sz="2400" dirty="0" smtClean="0">
                <a:solidFill>
                  <a:schemeClr val="accent2"/>
                </a:solidFill>
              </a:rPr>
              <a:t>#gib2017</a:t>
            </a:r>
            <a:endParaRPr lang="en-AU" sz="2400" dirty="0">
              <a:solidFill>
                <a:schemeClr val="accent2"/>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434" r:id="rId2"/>
    <p:sldLayoutId id="2147484295" r:id="rId3"/>
    <p:sldLayoutId id="2147484349" r:id="rId4"/>
    <p:sldLayoutId id="2147484240" r:id="rId5"/>
    <p:sldLayoutId id="2147484241" r:id="rId6"/>
    <p:sldLayoutId id="2147484244" r:id="rId7"/>
    <p:sldLayoutId id="2147484245" r:id="rId8"/>
    <p:sldLayoutId id="2147484247" r:id="rId9"/>
    <p:sldLayoutId id="2147484331" r:id="rId10"/>
    <p:sldLayoutId id="2147484348" r:id="rId11"/>
    <p:sldLayoutId id="2147484252" r:id="rId12"/>
    <p:sldLayoutId id="2147484344" r:id="rId13"/>
    <p:sldLayoutId id="2147484345" r:id="rId14"/>
    <p:sldLayoutId id="2147484346" r:id="rId15"/>
    <p:sldLayoutId id="2147484260" r:id="rId16"/>
    <p:sldLayoutId id="2147484299" r:id="rId17"/>
    <p:sldLayoutId id="2147484435" r:id="rId18"/>
    <p:sldLayoutId id="2147484436" r:id="rId19"/>
    <p:sldLayoutId id="2147484437"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lumMod val="75000"/>
            </a:schemeClr>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14.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1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9.png"/><Relationship Id="rId21" Type="http://schemas.openxmlformats.org/officeDocument/2006/relationships/image" Target="../media/image24.png"/><Relationship Id="rId7" Type="http://schemas.microsoft.com/office/2007/relationships/hdphoto" Target="../media/hdphoto3.wdp"/><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12.png"/><Relationship Id="rId11" Type="http://schemas.microsoft.com/office/2007/relationships/hdphoto" Target="../media/hdphoto5.wdp"/><Relationship Id="rId24" Type="http://schemas.openxmlformats.org/officeDocument/2006/relationships/image" Target="../media/image27.png"/><Relationship Id="rId5" Type="http://schemas.openxmlformats.org/officeDocument/2006/relationships/image" Target="../media/image11.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4.png"/><Relationship Id="rId19" Type="http://schemas.openxmlformats.org/officeDocument/2006/relationships/image" Target="../media/image22.png"/><Relationship Id="rId4" Type="http://schemas.openxmlformats.org/officeDocument/2006/relationships/image" Target="../media/image10.png"/><Relationship Id="rId9" Type="http://schemas.microsoft.com/office/2007/relationships/hdphoto" Target="../media/hdphoto4.wdp"/><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7.png"/><Relationship Id="rId18" Type="http://schemas.microsoft.com/office/2007/relationships/hdphoto" Target="../media/hdphoto6.wdp"/><Relationship Id="rId3" Type="http://schemas.openxmlformats.org/officeDocument/2006/relationships/image" Target="../media/image9.png"/><Relationship Id="rId21" Type="http://schemas.openxmlformats.org/officeDocument/2006/relationships/image" Target="../media/image30.png"/><Relationship Id="rId7" Type="http://schemas.openxmlformats.org/officeDocument/2006/relationships/image" Target="../media/image19.png"/><Relationship Id="rId12" Type="http://schemas.openxmlformats.org/officeDocument/2006/relationships/image" Target="../media/image34.png"/><Relationship Id="rId17"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17.png"/><Relationship Id="rId11" Type="http://schemas.openxmlformats.org/officeDocument/2006/relationships/image" Target="../media/image33.png"/><Relationship Id="rId5" Type="http://schemas.openxmlformats.org/officeDocument/2006/relationships/image" Target="../media/image16.png"/><Relationship Id="rId15" Type="http://schemas.openxmlformats.org/officeDocument/2006/relationships/image" Target="../media/image24.png"/><Relationship Id="rId10" Type="http://schemas.openxmlformats.org/officeDocument/2006/relationships/image" Target="../media/image21.png"/><Relationship Id="rId19"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22.png"/><Relationship Id="rId14" Type="http://schemas.openxmlformats.org/officeDocument/2006/relationships/image" Target="../media/image35.png"/><Relationship Id="rId22"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image" Target="../media/image52.emf"/><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9.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NZ" dirty="0" smtClean="0"/>
              <a:t>Dan Toomey | Mexia</a:t>
            </a:r>
            <a:endParaRPr lang="en-NZ" dirty="0"/>
          </a:p>
          <a:p>
            <a:r>
              <a:rPr lang="en-NZ" dirty="0" smtClean="0"/>
              <a:t>@daniel2me</a:t>
            </a:r>
            <a:endParaRPr lang="en-NZ" dirty="0"/>
          </a:p>
        </p:txBody>
      </p:sp>
      <p:sp>
        <p:nvSpPr>
          <p:cNvPr id="10" name="Text Placeholder 9"/>
          <p:cNvSpPr>
            <a:spLocks noGrp="1"/>
          </p:cNvSpPr>
          <p:nvPr>
            <p:ph type="body" sz="quarter" idx="14"/>
          </p:nvPr>
        </p:nvSpPr>
        <p:spPr/>
        <p:txBody>
          <a:bodyPr/>
          <a:lstStyle/>
          <a:p>
            <a:pPr lvl="0"/>
            <a:r>
              <a:rPr lang="en-US" sz="4000" dirty="0" smtClean="0"/>
              <a:t>Service Bus &amp; Enterprise Integration Pack</a:t>
            </a:r>
            <a:endParaRPr lang="en-US" sz="4000" dirty="0"/>
          </a:p>
        </p:txBody>
      </p:sp>
    </p:spTree>
    <p:extLst>
      <p:ext uri="{BB962C8B-B14F-4D97-AF65-F5344CB8AC3E}">
        <p14:creationId xmlns:p14="http://schemas.microsoft.com/office/powerpoint/2010/main" val="183008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bwMode="auto">
          <a:xfrm>
            <a:off x="5075560" y="1491"/>
            <a:ext cx="7358269" cy="699154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13572" fontAlgn="base">
              <a:lnSpc>
                <a:spcPct val="90000"/>
              </a:lnSpc>
              <a:spcBef>
                <a:spcPct val="0"/>
              </a:spcBef>
              <a:spcAft>
                <a:spcPct val="0"/>
              </a:spcAft>
              <a:defRPr/>
            </a:pPr>
            <a:endParaRPr lang="en-US" sz="2000" kern="0" spc="-50" dirty="0">
              <a:gradFill>
                <a:gsLst>
                  <a:gs pos="1250">
                    <a:srgbClr val="505050"/>
                  </a:gs>
                  <a:gs pos="10417">
                    <a:srgbClr val="505050"/>
                  </a:gs>
                </a:gsLst>
                <a:lin ang="5400000" scaled="0"/>
              </a:gradFill>
            </a:endParaRPr>
          </a:p>
        </p:txBody>
      </p:sp>
      <p:grpSp>
        <p:nvGrpSpPr>
          <p:cNvPr id="105" name="Group 104"/>
          <p:cNvGrpSpPr/>
          <p:nvPr/>
        </p:nvGrpSpPr>
        <p:grpSpPr>
          <a:xfrm>
            <a:off x="7142096" y="4283687"/>
            <a:ext cx="966479" cy="724481"/>
            <a:chOff x="9680603" y="4223274"/>
            <a:chExt cx="2124075" cy="1382712"/>
          </a:xfrm>
        </p:grpSpPr>
        <p:sp>
          <p:nvSpPr>
            <p:cNvPr id="106"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07"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08"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109" name="Group 108"/>
          <p:cNvGrpSpPr/>
          <p:nvPr/>
        </p:nvGrpSpPr>
        <p:grpSpPr>
          <a:xfrm>
            <a:off x="7294432" y="4436022"/>
            <a:ext cx="966479" cy="724481"/>
            <a:chOff x="9680603" y="4223274"/>
            <a:chExt cx="2124075" cy="1382712"/>
          </a:xfrm>
        </p:grpSpPr>
        <p:sp>
          <p:nvSpPr>
            <p:cNvPr id="110"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11"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12"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104" name="Group 103"/>
          <p:cNvGrpSpPr/>
          <p:nvPr/>
        </p:nvGrpSpPr>
        <p:grpSpPr>
          <a:xfrm>
            <a:off x="6998812" y="4167549"/>
            <a:ext cx="966479" cy="724481"/>
            <a:chOff x="9680603" y="4223274"/>
            <a:chExt cx="2124075" cy="1382712"/>
          </a:xfrm>
        </p:grpSpPr>
        <p:sp>
          <p:nvSpPr>
            <p:cNvPr id="101"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02"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03"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94" name="Group 93"/>
          <p:cNvGrpSpPr/>
          <p:nvPr/>
        </p:nvGrpSpPr>
        <p:grpSpPr>
          <a:xfrm>
            <a:off x="6416559" y="4115867"/>
            <a:ext cx="1867296" cy="2240101"/>
            <a:chOff x="5973685" y="4368799"/>
            <a:chExt cx="1857794" cy="2228702"/>
          </a:xfrm>
        </p:grpSpPr>
        <p:grpSp>
          <p:nvGrpSpPr>
            <p:cNvPr id="89" name="Group 88"/>
            <p:cNvGrpSpPr/>
            <p:nvPr/>
          </p:nvGrpSpPr>
          <p:grpSpPr>
            <a:xfrm>
              <a:off x="5973685" y="4368799"/>
              <a:ext cx="1406525" cy="1711326"/>
              <a:chOff x="5611546" y="2595224"/>
              <a:chExt cx="1406525" cy="1711326"/>
            </a:xfrm>
          </p:grpSpPr>
          <p:sp>
            <p:nvSpPr>
              <p:cNvPr id="21" name="AutoShape 14"/>
              <p:cNvSpPr>
                <a:spLocks noChangeAspect="1" noChangeArrowheads="1" noTextEdit="1"/>
              </p:cNvSpPr>
              <p:nvPr/>
            </p:nvSpPr>
            <p:spPr bwMode="auto">
              <a:xfrm>
                <a:off x="5611546" y="2595224"/>
                <a:ext cx="14065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2" name="Freeform 16"/>
              <p:cNvSpPr>
                <a:spLocks/>
              </p:cNvSpPr>
              <p:nvPr/>
            </p:nvSpPr>
            <p:spPr bwMode="auto">
              <a:xfrm>
                <a:off x="5614721" y="2595224"/>
                <a:ext cx="1403350" cy="1574800"/>
              </a:xfrm>
              <a:custGeom>
                <a:avLst/>
                <a:gdLst>
                  <a:gd name="T0" fmla="*/ 554 w 554"/>
                  <a:gd name="T1" fmla="*/ 259 h 622"/>
                  <a:gd name="T2" fmla="*/ 152 w 554"/>
                  <a:gd name="T3" fmla="*/ 0 h 622"/>
                  <a:gd name="T4" fmla="*/ 127 w 554"/>
                  <a:gd name="T5" fmla="*/ 17 h 622"/>
                  <a:gd name="T6" fmla="*/ 127 w 554"/>
                  <a:gd name="T7" fmla="*/ 123 h 622"/>
                  <a:gd name="T8" fmla="*/ 0 w 554"/>
                  <a:gd name="T9" fmla="*/ 206 h 622"/>
                  <a:gd name="T10" fmla="*/ 0 w 554"/>
                  <a:gd name="T11" fmla="*/ 280 h 622"/>
                  <a:gd name="T12" fmla="*/ 0 w 554"/>
                  <a:gd name="T13" fmla="*/ 282 h 622"/>
                  <a:gd name="T14" fmla="*/ 0 w 554"/>
                  <a:gd name="T15" fmla="*/ 282 h 622"/>
                  <a:gd name="T16" fmla="*/ 0 w 554"/>
                  <a:gd name="T17" fmla="*/ 355 h 622"/>
                  <a:gd name="T18" fmla="*/ 0 w 554"/>
                  <a:gd name="T19" fmla="*/ 356 h 622"/>
                  <a:gd name="T20" fmla="*/ 0 w 554"/>
                  <a:gd name="T21" fmla="*/ 356 h 622"/>
                  <a:gd name="T22" fmla="*/ 0 w 554"/>
                  <a:gd name="T23" fmla="*/ 410 h 622"/>
                  <a:gd name="T24" fmla="*/ 74 w 554"/>
                  <a:gd name="T25" fmla="*/ 459 h 622"/>
                  <a:gd name="T26" fmla="*/ 74 w 554"/>
                  <a:gd name="T27" fmla="*/ 459 h 622"/>
                  <a:gd name="T28" fmla="*/ 74 w 554"/>
                  <a:gd name="T29" fmla="*/ 459 h 622"/>
                  <a:gd name="T30" fmla="*/ 74 w 554"/>
                  <a:gd name="T31" fmla="*/ 459 h 622"/>
                  <a:gd name="T32" fmla="*/ 74 w 554"/>
                  <a:gd name="T33" fmla="*/ 459 h 622"/>
                  <a:gd name="T34" fmla="*/ 175 w 554"/>
                  <a:gd name="T35" fmla="*/ 393 h 622"/>
                  <a:gd name="T36" fmla="*/ 258 w 554"/>
                  <a:gd name="T37" fmla="*/ 447 h 622"/>
                  <a:gd name="T38" fmla="*/ 258 w 554"/>
                  <a:gd name="T39" fmla="*/ 458 h 622"/>
                  <a:gd name="T40" fmla="*/ 239 w 554"/>
                  <a:gd name="T41" fmla="*/ 488 h 622"/>
                  <a:gd name="T42" fmla="*/ 206 w 554"/>
                  <a:gd name="T43" fmla="*/ 509 h 622"/>
                  <a:gd name="T44" fmla="*/ 206 w 554"/>
                  <a:gd name="T45" fmla="*/ 517 h 622"/>
                  <a:gd name="T46" fmla="*/ 336 w 554"/>
                  <a:gd name="T47" fmla="*/ 602 h 622"/>
                  <a:gd name="T48" fmla="*/ 337 w 554"/>
                  <a:gd name="T49" fmla="*/ 602 h 622"/>
                  <a:gd name="T50" fmla="*/ 337 w 554"/>
                  <a:gd name="T51" fmla="*/ 602 h 622"/>
                  <a:gd name="T52" fmla="*/ 337 w 554"/>
                  <a:gd name="T53" fmla="*/ 602 h 622"/>
                  <a:gd name="T54" fmla="*/ 337 w 554"/>
                  <a:gd name="T55" fmla="*/ 602 h 622"/>
                  <a:gd name="T56" fmla="*/ 337 w 554"/>
                  <a:gd name="T57" fmla="*/ 602 h 622"/>
                  <a:gd name="T58" fmla="*/ 355 w 554"/>
                  <a:gd name="T59" fmla="*/ 590 h 622"/>
                  <a:gd name="T60" fmla="*/ 373 w 554"/>
                  <a:gd name="T61" fmla="*/ 579 h 622"/>
                  <a:gd name="T62" fmla="*/ 394 w 554"/>
                  <a:gd name="T63" fmla="*/ 543 h 622"/>
                  <a:gd name="T64" fmla="*/ 394 w 554"/>
                  <a:gd name="T65" fmla="*/ 535 h 622"/>
                  <a:gd name="T66" fmla="*/ 528 w 554"/>
                  <a:gd name="T67" fmla="*/ 621 h 622"/>
                  <a:gd name="T68" fmla="*/ 528 w 554"/>
                  <a:gd name="T69" fmla="*/ 622 h 622"/>
                  <a:gd name="T70" fmla="*/ 528 w 554"/>
                  <a:gd name="T71" fmla="*/ 621 h 622"/>
                  <a:gd name="T72" fmla="*/ 528 w 554"/>
                  <a:gd name="T73" fmla="*/ 621 h 622"/>
                  <a:gd name="T74" fmla="*/ 528 w 554"/>
                  <a:gd name="T75" fmla="*/ 621 h 622"/>
                  <a:gd name="T76" fmla="*/ 553 w 554"/>
                  <a:gd name="T77" fmla="*/ 605 h 622"/>
                  <a:gd name="T78" fmla="*/ 554 w 554"/>
                  <a:gd name="T79" fmla="*/ 25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4" h="622">
                    <a:moveTo>
                      <a:pt x="554" y="259"/>
                    </a:moveTo>
                    <a:cubicBezTo>
                      <a:pt x="152" y="0"/>
                      <a:pt x="152" y="0"/>
                      <a:pt x="152" y="0"/>
                    </a:cubicBezTo>
                    <a:cubicBezTo>
                      <a:pt x="127" y="17"/>
                      <a:pt x="127" y="17"/>
                      <a:pt x="127" y="17"/>
                    </a:cubicBezTo>
                    <a:cubicBezTo>
                      <a:pt x="127" y="123"/>
                      <a:pt x="127" y="123"/>
                      <a:pt x="127" y="123"/>
                    </a:cubicBezTo>
                    <a:cubicBezTo>
                      <a:pt x="0" y="206"/>
                      <a:pt x="0" y="206"/>
                      <a:pt x="0" y="206"/>
                    </a:cubicBezTo>
                    <a:cubicBezTo>
                      <a:pt x="0" y="280"/>
                      <a:pt x="0" y="280"/>
                      <a:pt x="0" y="280"/>
                    </a:cubicBezTo>
                    <a:cubicBezTo>
                      <a:pt x="0" y="282"/>
                      <a:pt x="0" y="282"/>
                      <a:pt x="0" y="282"/>
                    </a:cubicBezTo>
                    <a:cubicBezTo>
                      <a:pt x="0" y="282"/>
                      <a:pt x="0" y="282"/>
                      <a:pt x="0" y="282"/>
                    </a:cubicBezTo>
                    <a:cubicBezTo>
                      <a:pt x="0" y="355"/>
                      <a:pt x="0" y="355"/>
                      <a:pt x="0" y="355"/>
                    </a:cubicBezTo>
                    <a:cubicBezTo>
                      <a:pt x="0" y="356"/>
                      <a:pt x="0" y="356"/>
                      <a:pt x="0" y="356"/>
                    </a:cubicBezTo>
                    <a:cubicBezTo>
                      <a:pt x="0" y="356"/>
                      <a:pt x="0" y="356"/>
                      <a:pt x="0" y="356"/>
                    </a:cubicBezTo>
                    <a:cubicBezTo>
                      <a:pt x="0" y="410"/>
                      <a:pt x="0" y="410"/>
                      <a:pt x="0" y="410"/>
                    </a:cubicBezTo>
                    <a:cubicBezTo>
                      <a:pt x="74" y="459"/>
                      <a:pt x="74" y="459"/>
                      <a:pt x="74" y="459"/>
                    </a:cubicBezTo>
                    <a:cubicBezTo>
                      <a:pt x="74" y="459"/>
                      <a:pt x="74" y="459"/>
                      <a:pt x="74" y="459"/>
                    </a:cubicBezTo>
                    <a:cubicBezTo>
                      <a:pt x="74" y="459"/>
                      <a:pt x="74" y="459"/>
                      <a:pt x="74" y="459"/>
                    </a:cubicBezTo>
                    <a:cubicBezTo>
                      <a:pt x="74" y="459"/>
                      <a:pt x="74" y="459"/>
                      <a:pt x="74" y="459"/>
                    </a:cubicBezTo>
                    <a:cubicBezTo>
                      <a:pt x="74" y="459"/>
                      <a:pt x="74" y="459"/>
                      <a:pt x="74" y="459"/>
                    </a:cubicBezTo>
                    <a:cubicBezTo>
                      <a:pt x="175" y="393"/>
                      <a:pt x="175" y="393"/>
                      <a:pt x="175" y="393"/>
                    </a:cubicBezTo>
                    <a:cubicBezTo>
                      <a:pt x="258" y="447"/>
                      <a:pt x="258" y="447"/>
                      <a:pt x="258" y="447"/>
                    </a:cubicBezTo>
                    <a:cubicBezTo>
                      <a:pt x="258" y="458"/>
                      <a:pt x="258" y="458"/>
                      <a:pt x="258" y="458"/>
                    </a:cubicBezTo>
                    <a:cubicBezTo>
                      <a:pt x="258" y="468"/>
                      <a:pt x="250" y="482"/>
                      <a:pt x="239" y="488"/>
                    </a:cubicBezTo>
                    <a:cubicBezTo>
                      <a:pt x="206" y="509"/>
                      <a:pt x="206" y="509"/>
                      <a:pt x="206" y="509"/>
                    </a:cubicBezTo>
                    <a:cubicBezTo>
                      <a:pt x="206" y="517"/>
                      <a:pt x="206" y="517"/>
                      <a:pt x="206" y="517"/>
                    </a:cubicBezTo>
                    <a:cubicBezTo>
                      <a:pt x="336" y="602"/>
                      <a:pt x="336" y="602"/>
                      <a:pt x="336" y="602"/>
                    </a:cubicBezTo>
                    <a:cubicBezTo>
                      <a:pt x="337" y="602"/>
                      <a:pt x="337" y="602"/>
                      <a:pt x="337" y="602"/>
                    </a:cubicBezTo>
                    <a:cubicBezTo>
                      <a:pt x="337" y="602"/>
                      <a:pt x="337" y="602"/>
                      <a:pt x="337" y="602"/>
                    </a:cubicBezTo>
                    <a:cubicBezTo>
                      <a:pt x="337" y="602"/>
                      <a:pt x="337" y="602"/>
                      <a:pt x="337" y="602"/>
                    </a:cubicBezTo>
                    <a:cubicBezTo>
                      <a:pt x="337" y="602"/>
                      <a:pt x="337" y="602"/>
                      <a:pt x="337" y="602"/>
                    </a:cubicBezTo>
                    <a:cubicBezTo>
                      <a:pt x="337" y="602"/>
                      <a:pt x="337" y="602"/>
                      <a:pt x="337" y="602"/>
                    </a:cubicBezTo>
                    <a:cubicBezTo>
                      <a:pt x="355" y="590"/>
                      <a:pt x="355" y="590"/>
                      <a:pt x="355" y="590"/>
                    </a:cubicBezTo>
                    <a:cubicBezTo>
                      <a:pt x="373" y="579"/>
                      <a:pt x="373" y="579"/>
                      <a:pt x="373" y="579"/>
                    </a:cubicBezTo>
                    <a:cubicBezTo>
                      <a:pt x="386" y="571"/>
                      <a:pt x="394" y="555"/>
                      <a:pt x="394" y="543"/>
                    </a:cubicBezTo>
                    <a:cubicBezTo>
                      <a:pt x="394" y="535"/>
                      <a:pt x="394" y="535"/>
                      <a:pt x="394" y="535"/>
                    </a:cubicBezTo>
                    <a:cubicBezTo>
                      <a:pt x="528" y="621"/>
                      <a:pt x="528" y="621"/>
                      <a:pt x="528" y="621"/>
                    </a:cubicBezTo>
                    <a:cubicBezTo>
                      <a:pt x="528" y="622"/>
                      <a:pt x="528" y="622"/>
                      <a:pt x="528" y="622"/>
                    </a:cubicBezTo>
                    <a:cubicBezTo>
                      <a:pt x="528" y="621"/>
                      <a:pt x="528" y="621"/>
                      <a:pt x="528" y="621"/>
                    </a:cubicBezTo>
                    <a:cubicBezTo>
                      <a:pt x="528" y="621"/>
                      <a:pt x="528" y="621"/>
                      <a:pt x="528" y="621"/>
                    </a:cubicBezTo>
                    <a:cubicBezTo>
                      <a:pt x="528" y="621"/>
                      <a:pt x="528" y="621"/>
                      <a:pt x="528" y="621"/>
                    </a:cubicBezTo>
                    <a:cubicBezTo>
                      <a:pt x="553" y="605"/>
                      <a:pt x="553" y="605"/>
                      <a:pt x="553" y="605"/>
                    </a:cubicBezTo>
                    <a:cubicBezTo>
                      <a:pt x="554" y="259"/>
                      <a:pt x="554" y="259"/>
                      <a:pt x="554" y="259"/>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3" name="Freeform 17"/>
              <p:cNvSpPr>
                <a:spLocks/>
              </p:cNvSpPr>
              <p:nvPr/>
            </p:nvSpPr>
            <p:spPr bwMode="auto">
              <a:xfrm>
                <a:off x="5614721" y="2855574"/>
                <a:ext cx="587375" cy="382588"/>
              </a:xfrm>
              <a:custGeom>
                <a:avLst/>
                <a:gdLst>
                  <a:gd name="T0" fmla="*/ 118 w 370"/>
                  <a:gd name="T1" fmla="*/ 241 h 241"/>
                  <a:gd name="T2" fmla="*/ 0 w 370"/>
                  <a:gd name="T3" fmla="*/ 164 h 241"/>
                  <a:gd name="T4" fmla="*/ 252 w 370"/>
                  <a:gd name="T5" fmla="*/ 0 h 241"/>
                  <a:gd name="T6" fmla="*/ 370 w 370"/>
                  <a:gd name="T7" fmla="*/ 78 h 241"/>
                  <a:gd name="T8" fmla="*/ 118 w 370"/>
                  <a:gd name="T9" fmla="*/ 241 h 241"/>
                </a:gdLst>
                <a:ahLst/>
                <a:cxnLst>
                  <a:cxn ang="0">
                    <a:pos x="T0" y="T1"/>
                  </a:cxn>
                  <a:cxn ang="0">
                    <a:pos x="T2" y="T3"/>
                  </a:cxn>
                  <a:cxn ang="0">
                    <a:pos x="T4" y="T5"/>
                  </a:cxn>
                  <a:cxn ang="0">
                    <a:pos x="T6" y="T7"/>
                  </a:cxn>
                  <a:cxn ang="0">
                    <a:pos x="T8" y="T9"/>
                  </a:cxn>
                </a:cxnLst>
                <a:rect l="0" t="0" r="r" b="b"/>
                <a:pathLst>
                  <a:path w="370" h="241">
                    <a:moveTo>
                      <a:pt x="118" y="241"/>
                    </a:moveTo>
                    <a:lnTo>
                      <a:pt x="0" y="164"/>
                    </a:lnTo>
                    <a:lnTo>
                      <a:pt x="252" y="0"/>
                    </a:lnTo>
                    <a:lnTo>
                      <a:pt x="370" y="78"/>
                    </a:lnTo>
                    <a:lnTo>
                      <a:pt x="118" y="24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4" name="Freeform 18"/>
              <p:cNvSpPr>
                <a:spLocks/>
              </p:cNvSpPr>
              <p:nvPr/>
            </p:nvSpPr>
            <p:spPr bwMode="auto">
              <a:xfrm>
                <a:off x="5802046" y="2979399"/>
                <a:ext cx="400050" cy="777875"/>
              </a:xfrm>
              <a:custGeom>
                <a:avLst/>
                <a:gdLst>
                  <a:gd name="T0" fmla="*/ 0 w 252"/>
                  <a:gd name="T1" fmla="*/ 163 h 490"/>
                  <a:gd name="T2" fmla="*/ 0 w 252"/>
                  <a:gd name="T3" fmla="*/ 490 h 490"/>
                  <a:gd name="T4" fmla="*/ 252 w 252"/>
                  <a:gd name="T5" fmla="*/ 327 h 490"/>
                  <a:gd name="T6" fmla="*/ 252 w 252"/>
                  <a:gd name="T7" fmla="*/ 0 h 490"/>
                  <a:gd name="T8" fmla="*/ 0 w 252"/>
                  <a:gd name="T9" fmla="*/ 163 h 490"/>
                </a:gdLst>
                <a:ahLst/>
                <a:cxnLst>
                  <a:cxn ang="0">
                    <a:pos x="T0" y="T1"/>
                  </a:cxn>
                  <a:cxn ang="0">
                    <a:pos x="T2" y="T3"/>
                  </a:cxn>
                  <a:cxn ang="0">
                    <a:pos x="T4" y="T5"/>
                  </a:cxn>
                  <a:cxn ang="0">
                    <a:pos x="T6" y="T7"/>
                  </a:cxn>
                  <a:cxn ang="0">
                    <a:pos x="T8" y="T9"/>
                  </a:cxn>
                </a:cxnLst>
                <a:rect l="0" t="0" r="r" b="b"/>
                <a:pathLst>
                  <a:path w="252" h="490">
                    <a:moveTo>
                      <a:pt x="0" y="163"/>
                    </a:moveTo>
                    <a:lnTo>
                      <a:pt x="0" y="490"/>
                    </a:lnTo>
                    <a:lnTo>
                      <a:pt x="252" y="327"/>
                    </a:lnTo>
                    <a:lnTo>
                      <a:pt x="252" y="0"/>
                    </a:lnTo>
                    <a:lnTo>
                      <a:pt x="0" y="163"/>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5" name="Freeform 19"/>
              <p:cNvSpPr>
                <a:spLocks/>
              </p:cNvSpPr>
              <p:nvPr/>
            </p:nvSpPr>
            <p:spPr bwMode="auto">
              <a:xfrm>
                <a:off x="5802046" y="2979399"/>
                <a:ext cx="400050" cy="777875"/>
              </a:xfrm>
              <a:custGeom>
                <a:avLst/>
                <a:gdLst>
                  <a:gd name="T0" fmla="*/ 0 w 252"/>
                  <a:gd name="T1" fmla="*/ 163 h 490"/>
                  <a:gd name="T2" fmla="*/ 0 w 252"/>
                  <a:gd name="T3" fmla="*/ 490 h 490"/>
                  <a:gd name="T4" fmla="*/ 252 w 252"/>
                  <a:gd name="T5" fmla="*/ 327 h 490"/>
                  <a:gd name="T6" fmla="*/ 252 w 252"/>
                  <a:gd name="T7" fmla="*/ 0 h 490"/>
                  <a:gd name="T8" fmla="*/ 0 w 252"/>
                  <a:gd name="T9" fmla="*/ 163 h 490"/>
                </a:gdLst>
                <a:ahLst/>
                <a:cxnLst>
                  <a:cxn ang="0">
                    <a:pos x="T0" y="T1"/>
                  </a:cxn>
                  <a:cxn ang="0">
                    <a:pos x="T2" y="T3"/>
                  </a:cxn>
                  <a:cxn ang="0">
                    <a:pos x="T4" y="T5"/>
                  </a:cxn>
                  <a:cxn ang="0">
                    <a:pos x="T6" y="T7"/>
                  </a:cxn>
                  <a:cxn ang="0">
                    <a:pos x="T8" y="T9"/>
                  </a:cxn>
                </a:cxnLst>
                <a:rect l="0" t="0" r="r" b="b"/>
                <a:pathLst>
                  <a:path w="252" h="490">
                    <a:moveTo>
                      <a:pt x="0" y="163"/>
                    </a:moveTo>
                    <a:lnTo>
                      <a:pt x="0" y="490"/>
                    </a:lnTo>
                    <a:lnTo>
                      <a:pt x="252" y="327"/>
                    </a:lnTo>
                    <a:lnTo>
                      <a:pt x="252" y="0"/>
                    </a:ln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6" name="Freeform 20"/>
              <p:cNvSpPr>
                <a:spLocks/>
              </p:cNvSpPr>
              <p:nvPr/>
            </p:nvSpPr>
            <p:spPr bwMode="auto">
              <a:xfrm>
                <a:off x="5614721" y="3115924"/>
                <a:ext cx="187325" cy="641350"/>
              </a:xfrm>
              <a:custGeom>
                <a:avLst/>
                <a:gdLst>
                  <a:gd name="T0" fmla="*/ 118 w 118"/>
                  <a:gd name="T1" fmla="*/ 77 h 404"/>
                  <a:gd name="T2" fmla="*/ 0 w 118"/>
                  <a:gd name="T3" fmla="*/ 0 h 404"/>
                  <a:gd name="T4" fmla="*/ 0 w 118"/>
                  <a:gd name="T5" fmla="*/ 326 h 404"/>
                  <a:gd name="T6" fmla="*/ 118 w 118"/>
                  <a:gd name="T7" fmla="*/ 404 h 404"/>
                  <a:gd name="T8" fmla="*/ 118 w 118"/>
                  <a:gd name="T9" fmla="*/ 77 h 404"/>
                </a:gdLst>
                <a:ahLst/>
                <a:cxnLst>
                  <a:cxn ang="0">
                    <a:pos x="T0" y="T1"/>
                  </a:cxn>
                  <a:cxn ang="0">
                    <a:pos x="T2" y="T3"/>
                  </a:cxn>
                  <a:cxn ang="0">
                    <a:pos x="T4" y="T5"/>
                  </a:cxn>
                  <a:cxn ang="0">
                    <a:pos x="T6" y="T7"/>
                  </a:cxn>
                  <a:cxn ang="0">
                    <a:pos x="T8" y="T9"/>
                  </a:cxn>
                </a:cxnLst>
                <a:rect l="0" t="0" r="r" b="b"/>
                <a:pathLst>
                  <a:path w="118" h="404">
                    <a:moveTo>
                      <a:pt x="118" y="77"/>
                    </a:moveTo>
                    <a:lnTo>
                      <a:pt x="0" y="0"/>
                    </a:lnTo>
                    <a:lnTo>
                      <a:pt x="0" y="326"/>
                    </a:lnTo>
                    <a:lnTo>
                      <a:pt x="118" y="404"/>
                    </a:lnTo>
                    <a:lnTo>
                      <a:pt x="118" y="77"/>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7" name="Freeform 21"/>
              <p:cNvSpPr>
                <a:spLocks/>
              </p:cNvSpPr>
              <p:nvPr/>
            </p:nvSpPr>
            <p:spPr bwMode="auto">
              <a:xfrm>
                <a:off x="5614721" y="3115924"/>
                <a:ext cx="187325" cy="641350"/>
              </a:xfrm>
              <a:custGeom>
                <a:avLst/>
                <a:gdLst>
                  <a:gd name="T0" fmla="*/ 118 w 118"/>
                  <a:gd name="T1" fmla="*/ 77 h 404"/>
                  <a:gd name="T2" fmla="*/ 0 w 118"/>
                  <a:gd name="T3" fmla="*/ 0 h 404"/>
                  <a:gd name="T4" fmla="*/ 0 w 118"/>
                  <a:gd name="T5" fmla="*/ 326 h 404"/>
                  <a:gd name="T6" fmla="*/ 118 w 118"/>
                  <a:gd name="T7" fmla="*/ 404 h 404"/>
                  <a:gd name="T8" fmla="*/ 118 w 118"/>
                  <a:gd name="T9" fmla="*/ 77 h 404"/>
                </a:gdLst>
                <a:ahLst/>
                <a:cxnLst>
                  <a:cxn ang="0">
                    <a:pos x="T0" y="T1"/>
                  </a:cxn>
                  <a:cxn ang="0">
                    <a:pos x="T2" y="T3"/>
                  </a:cxn>
                  <a:cxn ang="0">
                    <a:pos x="T4" y="T5"/>
                  </a:cxn>
                  <a:cxn ang="0">
                    <a:pos x="T6" y="T7"/>
                  </a:cxn>
                  <a:cxn ang="0">
                    <a:pos x="T8" y="T9"/>
                  </a:cxn>
                </a:cxnLst>
                <a:rect l="0" t="0" r="r" b="b"/>
                <a:pathLst>
                  <a:path w="118" h="404">
                    <a:moveTo>
                      <a:pt x="118" y="77"/>
                    </a:moveTo>
                    <a:lnTo>
                      <a:pt x="0" y="0"/>
                    </a:lnTo>
                    <a:lnTo>
                      <a:pt x="0" y="326"/>
                    </a:lnTo>
                    <a:lnTo>
                      <a:pt x="118" y="404"/>
                    </a:lnTo>
                    <a:lnTo>
                      <a:pt x="118"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8" name="Rectangle 22"/>
              <p:cNvSpPr>
                <a:spLocks noChangeArrowheads="1"/>
              </p:cNvSpPr>
              <p:nvPr/>
            </p:nvSpPr>
            <p:spPr bwMode="auto">
              <a:xfrm>
                <a:off x="5614721" y="3309599"/>
                <a:ext cx="1588" cy="1588"/>
              </a:xfrm>
              <a:prstGeom prst="rect">
                <a:avLst/>
              </a:prstGeom>
              <a:solidFill>
                <a:srgbClr val="ACAB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9" name="Freeform 23"/>
              <p:cNvSpPr>
                <a:spLocks/>
              </p:cNvSpPr>
              <p:nvPr/>
            </p:nvSpPr>
            <p:spPr bwMode="auto">
              <a:xfrm>
                <a:off x="5614721" y="330959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0" name="Rectangle 24"/>
              <p:cNvSpPr>
                <a:spLocks noChangeArrowheads="1"/>
              </p:cNvSpPr>
              <p:nvPr/>
            </p:nvSpPr>
            <p:spPr bwMode="auto">
              <a:xfrm>
                <a:off x="5614721" y="3303249"/>
                <a:ext cx="1588" cy="6350"/>
              </a:xfrm>
              <a:prstGeom prst="rect">
                <a:avLst/>
              </a:prstGeom>
              <a:solidFill>
                <a:srgbClr val="9A9A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1" name="Freeform 25"/>
              <p:cNvSpPr>
                <a:spLocks/>
              </p:cNvSpPr>
              <p:nvPr/>
            </p:nvSpPr>
            <p:spPr bwMode="auto">
              <a:xfrm>
                <a:off x="5614721" y="3303249"/>
                <a:ext cx="0" cy="6350"/>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2" name="Rectangle 26"/>
              <p:cNvSpPr>
                <a:spLocks noChangeArrowheads="1"/>
              </p:cNvSpPr>
              <p:nvPr/>
            </p:nvSpPr>
            <p:spPr bwMode="auto">
              <a:xfrm>
                <a:off x="5802046" y="3427074"/>
                <a:ext cx="1588" cy="6350"/>
              </a:xfrm>
              <a:prstGeom prst="rect">
                <a:avLst/>
              </a:prstGeom>
              <a:solidFill>
                <a:srgbClr val="5D5F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3" name="Freeform 27"/>
              <p:cNvSpPr>
                <a:spLocks/>
              </p:cNvSpPr>
              <p:nvPr/>
            </p:nvSpPr>
            <p:spPr bwMode="auto">
              <a:xfrm>
                <a:off x="5802046" y="3427074"/>
                <a:ext cx="0" cy="6350"/>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4" name="Freeform 28"/>
              <p:cNvSpPr>
                <a:spLocks/>
              </p:cNvSpPr>
              <p:nvPr/>
            </p:nvSpPr>
            <p:spPr bwMode="auto">
              <a:xfrm>
                <a:off x="5614721" y="3301662"/>
                <a:ext cx="187325" cy="131763"/>
              </a:xfrm>
              <a:custGeom>
                <a:avLst/>
                <a:gdLst>
                  <a:gd name="T0" fmla="*/ 0 w 118"/>
                  <a:gd name="T1" fmla="*/ 0 h 83"/>
                  <a:gd name="T2" fmla="*/ 0 w 118"/>
                  <a:gd name="T3" fmla="*/ 1 h 83"/>
                  <a:gd name="T4" fmla="*/ 0 w 118"/>
                  <a:gd name="T5" fmla="*/ 5 h 83"/>
                  <a:gd name="T6" fmla="*/ 0 w 118"/>
                  <a:gd name="T7" fmla="*/ 5 h 83"/>
                  <a:gd name="T8" fmla="*/ 118 w 118"/>
                  <a:gd name="T9" fmla="*/ 83 h 83"/>
                  <a:gd name="T10" fmla="*/ 118 w 118"/>
                  <a:gd name="T11" fmla="*/ 79 h 83"/>
                  <a:gd name="T12" fmla="*/ 118 w 118"/>
                  <a:gd name="T13" fmla="*/ 78 h 83"/>
                  <a:gd name="T14" fmla="*/ 0 w 118"/>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3">
                    <a:moveTo>
                      <a:pt x="0" y="0"/>
                    </a:moveTo>
                    <a:lnTo>
                      <a:pt x="0" y="1"/>
                    </a:lnTo>
                    <a:lnTo>
                      <a:pt x="0" y="5"/>
                    </a:lnTo>
                    <a:lnTo>
                      <a:pt x="0" y="5"/>
                    </a:lnTo>
                    <a:lnTo>
                      <a:pt x="118" y="83"/>
                    </a:lnTo>
                    <a:lnTo>
                      <a:pt x="118" y="79"/>
                    </a:lnTo>
                    <a:lnTo>
                      <a:pt x="118" y="78"/>
                    </a:lnTo>
                    <a:lnTo>
                      <a:pt x="0" y="0"/>
                    </a:lnTo>
                    <a:close/>
                  </a:path>
                </a:pathLst>
              </a:custGeom>
              <a:solidFill>
                <a:srgbClr val="747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5" name="Freeform 29"/>
              <p:cNvSpPr>
                <a:spLocks/>
              </p:cNvSpPr>
              <p:nvPr/>
            </p:nvSpPr>
            <p:spPr bwMode="auto">
              <a:xfrm>
                <a:off x="5614721" y="3301662"/>
                <a:ext cx="187325" cy="131763"/>
              </a:xfrm>
              <a:custGeom>
                <a:avLst/>
                <a:gdLst>
                  <a:gd name="T0" fmla="*/ 0 w 118"/>
                  <a:gd name="T1" fmla="*/ 0 h 83"/>
                  <a:gd name="T2" fmla="*/ 0 w 118"/>
                  <a:gd name="T3" fmla="*/ 1 h 83"/>
                  <a:gd name="T4" fmla="*/ 0 w 118"/>
                  <a:gd name="T5" fmla="*/ 5 h 83"/>
                  <a:gd name="T6" fmla="*/ 0 w 118"/>
                  <a:gd name="T7" fmla="*/ 5 h 83"/>
                  <a:gd name="T8" fmla="*/ 118 w 118"/>
                  <a:gd name="T9" fmla="*/ 83 h 83"/>
                  <a:gd name="T10" fmla="*/ 118 w 118"/>
                  <a:gd name="T11" fmla="*/ 79 h 83"/>
                  <a:gd name="T12" fmla="*/ 118 w 118"/>
                  <a:gd name="T13" fmla="*/ 78 h 83"/>
                  <a:gd name="T14" fmla="*/ 0 w 118"/>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3">
                    <a:moveTo>
                      <a:pt x="0" y="0"/>
                    </a:moveTo>
                    <a:lnTo>
                      <a:pt x="0" y="1"/>
                    </a:lnTo>
                    <a:lnTo>
                      <a:pt x="0" y="5"/>
                    </a:lnTo>
                    <a:lnTo>
                      <a:pt x="0" y="5"/>
                    </a:lnTo>
                    <a:lnTo>
                      <a:pt x="118" y="83"/>
                    </a:lnTo>
                    <a:lnTo>
                      <a:pt x="118" y="79"/>
                    </a:lnTo>
                    <a:lnTo>
                      <a:pt x="118"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6" name="Freeform 30"/>
              <p:cNvSpPr>
                <a:spLocks/>
              </p:cNvSpPr>
              <p:nvPr/>
            </p:nvSpPr>
            <p:spPr bwMode="auto">
              <a:xfrm>
                <a:off x="5614721" y="3493749"/>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7" name="Freeform 31"/>
              <p:cNvSpPr>
                <a:spLocks/>
              </p:cNvSpPr>
              <p:nvPr/>
            </p:nvSpPr>
            <p:spPr bwMode="auto">
              <a:xfrm>
                <a:off x="5614721" y="3493749"/>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8" name="Rectangle 32"/>
              <p:cNvSpPr>
                <a:spLocks noChangeArrowheads="1"/>
              </p:cNvSpPr>
              <p:nvPr/>
            </p:nvSpPr>
            <p:spPr bwMode="auto">
              <a:xfrm>
                <a:off x="5614721" y="3493749"/>
                <a:ext cx="1588" cy="3175"/>
              </a:xfrm>
              <a:prstGeom prst="rect">
                <a:avLst/>
              </a:prstGeom>
              <a:solidFill>
                <a:srgbClr val="9A9A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9" name="Freeform 33"/>
              <p:cNvSpPr>
                <a:spLocks/>
              </p:cNvSpPr>
              <p:nvPr/>
            </p:nvSpPr>
            <p:spPr bwMode="auto">
              <a:xfrm>
                <a:off x="5614721" y="3493749"/>
                <a:ext cx="0" cy="3175"/>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0" name="Rectangle 34"/>
              <p:cNvSpPr>
                <a:spLocks noChangeArrowheads="1"/>
              </p:cNvSpPr>
              <p:nvPr/>
            </p:nvSpPr>
            <p:spPr bwMode="auto">
              <a:xfrm>
                <a:off x="5802046" y="3617574"/>
                <a:ext cx="1588" cy="1588"/>
              </a:xfrm>
              <a:prstGeom prst="rect">
                <a:avLst/>
              </a:prstGeom>
              <a:solidFill>
                <a:srgbClr val="5D5F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1" name="Freeform 35"/>
              <p:cNvSpPr>
                <a:spLocks/>
              </p:cNvSpPr>
              <p:nvPr/>
            </p:nvSpPr>
            <p:spPr bwMode="auto">
              <a:xfrm>
                <a:off x="5802046" y="361757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2" name="Freeform 36"/>
              <p:cNvSpPr>
                <a:spLocks/>
              </p:cNvSpPr>
              <p:nvPr/>
            </p:nvSpPr>
            <p:spPr bwMode="auto">
              <a:xfrm>
                <a:off x="5614721" y="3488987"/>
                <a:ext cx="187325" cy="128588"/>
              </a:xfrm>
              <a:custGeom>
                <a:avLst/>
                <a:gdLst>
                  <a:gd name="T0" fmla="*/ 0 w 118"/>
                  <a:gd name="T1" fmla="*/ 0 h 81"/>
                  <a:gd name="T2" fmla="*/ 0 w 118"/>
                  <a:gd name="T3" fmla="*/ 3 h 81"/>
                  <a:gd name="T4" fmla="*/ 0 w 118"/>
                  <a:gd name="T5" fmla="*/ 3 h 81"/>
                  <a:gd name="T6" fmla="*/ 0 w 118"/>
                  <a:gd name="T7" fmla="*/ 5 h 81"/>
                  <a:gd name="T8" fmla="*/ 118 w 118"/>
                  <a:gd name="T9" fmla="*/ 81 h 81"/>
                  <a:gd name="T10" fmla="*/ 118 w 118"/>
                  <a:gd name="T11" fmla="*/ 81 h 81"/>
                  <a:gd name="T12" fmla="*/ 118 w 118"/>
                  <a:gd name="T13" fmla="*/ 78 h 81"/>
                  <a:gd name="T14" fmla="*/ 0 w 11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1">
                    <a:moveTo>
                      <a:pt x="0" y="0"/>
                    </a:moveTo>
                    <a:lnTo>
                      <a:pt x="0" y="3"/>
                    </a:lnTo>
                    <a:lnTo>
                      <a:pt x="0" y="3"/>
                    </a:lnTo>
                    <a:lnTo>
                      <a:pt x="0" y="5"/>
                    </a:lnTo>
                    <a:lnTo>
                      <a:pt x="118" y="81"/>
                    </a:lnTo>
                    <a:lnTo>
                      <a:pt x="118" y="81"/>
                    </a:lnTo>
                    <a:lnTo>
                      <a:pt x="118" y="78"/>
                    </a:lnTo>
                    <a:lnTo>
                      <a:pt x="0" y="0"/>
                    </a:lnTo>
                    <a:close/>
                  </a:path>
                </a:pathLst>
              </a:custGeom>
              <a:solidFill>
                <a:srgbClr val="747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3" name="Freeform 37"/>
              <p:cNvSpPr>
                <a:spLocks/>
              </p:cNvSpPr>
              <p:nvPr/>
            </p:nvSpPr>
            <p:spPr bwMode="auto">
              <a:xfrm>
                <a:off x="5614721" y="3488987"/>
                <a:ext cx="187325" cy="128588"/>
              </a:xfrm>
              <a:custGeom>
                <a:avLst/>
                <a:gdLst>
                  <a:gd name="T0" fmla="*/ 0 w 118"/>
                  <a:gd name="T1" fmla="*/ 0 h 81"/>
                  <a:gd name="T2" fmla="*/ 0 w 118"/>
                  <a:gd name="T3" fmla="*/ 3 h 81"/>
                  <a:gd name="T4" fmla="*/ 0 w 118"/>
                  <a:gd name="T5" fmla="*/ 3 h 81"/>
                  <a:gd name="T6" fmla="*/ 0 w 118"/>
                  <a:gd name="T7" fmla="*/ 5 h 81"/>
                  <a:gd name="T8" fmla="*/ 118 w 118"/>
                  <a:gd name="T9" fmla="*/ 81 h 81"/>
                  <a:gd name="T10" fmla="*/ 118 w 118"/>
                  <a:gd name="T11" fmla="*/ 81 h 81"/>
                  <a:gd name="T12" fmla="*/ 118 w 118"/>
                  <a:gd name="T13" fmla="*/ 78 h 81"/>
                  <a:gd name="T14" fmla="*/ 0 w 11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1">
                    <a:moveTo>
                      <a:pt x="0" y="0"/>
                    </a:moveTo>
                    <a:lnTo>
                      <a:pt x="0" y="3"/>
                    </a:lnTo>
                    <a:lnTo>
                      <a:pt x="0" y="3"/>
                    </a:lnTo>
                    <a:lnTo>
                      <a:pt x="0" y="5"/>
                    </a:lnTo>
                    <a:lnTo>
                      <a:pt x="118" y="81"/>
                    </a:lnTo>
                    <a:lnTo>
                      <a:pt x="118" y="81"/>
                    </a:lnTo>
                    <a:lnTo>
                      <a:pt x="118"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4" name="Freeform 38"/>
              <p:cNvSpPr>
                <a:spLocks/>
              </p:cNvSpPr>
              <p:nvPr/>
            </p:nvSpPr>
            <p:spPr bwMode="auto">
              <a:xfrm>
                <a:off x="5633771" y="3222287"/>
                <a:ext cx="25400" cy="33338"/>
              </a:xfrm>
              <a:custGeom>
                <a:avLst/>
                <a:gdLst>
                  <a:gd name="T0" fmla="*/ 10 w 10"/>
                  <a:gd name="T1" fmla="*/ 10 h 13"/>
                  <a:gd name="T2" fmla="*/ 5 w 10"/>
                  <a:gd name="T3" fmla="*/ 11 h 13"/>
                  <a:gd name="T4" fmla="*/ 0 w 10"/>
                  <a:gd name="T5" fmla="*/ 3 h 13"/>
                  <a:gd name="T6" fmla="*/ 5 w 10"/>
                  <a:gd name="T7" fmla="*/ 1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10" y="12"/>
                      <a:pt x="7" y="13"/>
                      <a:pt x="5" y="11"/>
                    </a:cubicBezTo>
                    <a:cubicBezTo>
                      <a:pt x="2" y="9"/>
                      <a:pt x="0" y="6"/>
                      <a:pt x="0" y="3"/>
                    </a:cubicBezTo>
                    <a:cubicBezTo>
                      <a:pt x="0" y="0"/>
                      <a:pt x="2" y="0"/>
                      <a:pt x="5" y="1"/>
                    </a:cubicBezTo>
                    <a:cubicBezTo>
                      <a:pt x="7" y="3"/>
                      <a:pt x="10" y="7"/>
                      <a:pt x="10" y="10"/>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5" name="Freeform 39"/>
              <p:cNvSpPr>
                <a:spLocks/>
              </p:cNvSpPr>
              <p:nvPr/>
            </p:nvSpPr>
            <p:spPr bwMode="auto">
              <a:xfrm>
                <a:off x="5935396" y="2595224"/>
                <a:ext cx="1082675" cy="698500"/>
              </a:xfrm>
              <a:custGeom>
                <a:avLst/>
                <a:gdLst>
                  <a:gd name="T0" fmla="*/ 640 w 682"/>
                  <a:gd name="T1" fmla="*/ 440 h 440"/>
                  <a:gd name="T2" fmla="*/ 0 w 682"/>
                  <a:gd name="T3" fmla="*/ 27 h 440"/>
                  <a:gd name="T4" fmla="*/ 40 w 682"/>
                  <a:gd name="T5" fmla="*/ 0 h 440"/>
                  <a:gd name="T6" fmla="*/ 682 w 682"/>
                  <a:gd name="T7" fmla="*/ 413 h 440"/>
                  <a:gd name="T8" fmla="*/ 640 w 682"/>
                  <a:gd name="T9" fmla="*/ 440 h 440"/>
                </a:gdLst>
                <a:ahLst/>
                <a:cxnLst>
                  <a:cxn ang="0">
                    <a:pos x="T0" y="T1"/>
                  </a:cxn>
                  <a:cxn ang="0">
                    <a:pos x="T2" y="T3"/>
                  </a:cxn>
                  <a:cxn ang="0">
                    <a:pos x="T4" y="T5"/>
                  </a:cxn>
                  <a:cxn ang="0">
                    <a:pos x="T6" y="T7"/>
                  </a:cxn>
                  <a:cxn ang="0">
                    <a:pos x="T8" y="T9"/>
                  </a:cxn>
                </a:cxnLst>
                <a:rect l="0" t="0" r="r" b="b"/>
                <a:pathLst>
                  <a:path w="682" h="440">
                    <a:moveTo>
                      <a:pt x="640" y="440"/>
                    </a:moveTo>
                    <a:lnTo>
                      <a:pt x="0" y="27"/>
                    </a:lnTo>
                    <a:lnTo>
                      <a:pt x="40" y="0"/>
                    </a:lnTo>
                    <a:lnTo>
                      <a:pt x="682" y="413"/>
                    </a:lnTo>
                    <a:lnTo>
                      <a:pt x="640" y="44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6" name="Freeform 40"/>
              <p:cNvSpPr>
                <a:spLocks/>
              </p:cNvSpPr>
              <p:nvPr/>
            </p:nvSpPr>
            <p:spPr bwMode="auto">
              <a:xfrm>
                <a:off x="6135421" y="3314362"/>
                <a:ext cx="477838" cy="804863"/>
              </a:xfrm>
              <a:custGeom>
                <a:avLst/>
                <a:gdLst>
                  <a:gd name="T0" fmla="*/ 0 w 188"/>
                  <a:gd name="T1" fmla="*/ 233 h 318"/>
                  <a:gd name="T2" fmla="*/ 0 w 188"/>
                  <a:gd name="T3" fmla="*/ 225 h 318"/>
                  <a:gd name="T4" fmla="*/ 33 w 188"/>
                  <a:gd name="T5" fmla="*/ 204 h 318"/>
                  <a:gd name="T6" fmla="*/ 52 w 188"/>
                  <a:gd name="T7" fmla="*/ 174 h 318"/>
                  <a:gd name="T8" fmla="*/ 52 w 188"/>
                  <a:gd name="T9" fmla="*/ 0 h 318"/>
                  <a:gd name="T10" fmla="*/ 60 w 188"/>
                  <a:gd name="T11" fmla="*/ 0 h 318"/>
                  <a:gd name="T12" fmla="*/ 188 w 188"/>
                  <a:gd name="T13" fmla="*/ 85 h 318"/>
                  <a:gd name="T14" fmla="*/ 188 w 188"/>
                  <a:gd name="T15" fmla="*/ 259 h 318"/>
                  <a:gd name="T16" fmla="*/ 167 w 188"/>
                  <a:gd name="T17" fmla="*/ 295 h 318"/>
                  <a:gd name="T18" fmla="*/ 130 w 188"/>
                  <a:gd name="T19" fmla="*/ 318 h 318"/>
                  <a:gd name="T20" fmla="*/ 0 w 188"/>
                  <a:gd name="T21" fmla="*/ 23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18">
                    <a:moveTo>
                      <a:pt x="0" y="233"/>
                    </a:moveTo>
                    <a:cubicBezTo>
                      <a:pt x="0" y="225"/>
                      <a:pt x="0" y="225"/>
                      <a:pt x="0" y="225"/>
                    </a:cubicBezTo>
                    <a:cubicBezTo>
                      <a:pt x="33" y="204"/>
                      <a:pt x="33" y="204"/>
                      <a:pt x="33" y="204"/>
                    </a:cubicBezTo>
                    <a:cubicBezTo>
                      <a:pt x="44" y="198"/>
                      <a:pt x="52" y="184"/>
                      <a:pt x="52" y="174"/>
                    </a:cubicBezTo>
                    <a:cubicBezTo>
                      <a:pt x="52" y="0"/>
                      <a:pt x="52" y="0"/>
                      <a:pt x="52" y="0"/>
                    </a:cubicBezTo>
                    <a:cubicBezTo>
                      <a:pt x="60" y="0"/>
                      <a:pt x="60" y="0"/>
                      <a:pt x="60" y="0"/>
                    </a:cubicBezTo>
                    <a:cubicBezTo>
                      <a:pt x="188" y="85"/>
                      <a:pt x="188" y="85"/>
                      <a:pt x="188" y="85"/>
                    </a:cubicBezTo>
                    <a:cubicBezTo>
                      <a:pt x="188" y="259"/>
                      <a:pt x="188" y="259"/>
                      <a:pt x="188" y="259"/>
                    </a:cubicBezTo>
                    <a:cubicBezTo>
                      <a:pt x="188" y="271"/>
                      <a:pt x="180" y="287"/>
                      <a:pt x="167" y="295"/>
                    </a:cubicBezTo>
                    <a:cubicBezTo>
                      <a:pt x="130" y="318"/>
                      <a:pt x="130" y="318"/>
                      <a:pt x="130" y="318"/>
                    </a:cubicBezTo>
                    <a:lnTo>
                      <a:pt x="0" y="23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7" name="Freeform 41"/>
              <p:cNvSpPr>
                <a:spLocks/>
              </p:cNvSpPr>
              <p:nvPr/>
            </p:nvSpPr>
            <p:spPr bwMode="auto">
              <a:xfrm>
                <a:off x="6138596" y="3882687"/>
                <a:ext cx="330200" cy="236538"/>
              </a:xfrm>
              <a:custGeom>
                <a:avLst/>
                <a:gdLst>
                  <a:gd name="T0" fmla="*/ 208 w 208"/>
                  <a:gd name="T1" fmla="*/ 136 h 149"/>
                  <a:gd name="T2" fmla="*/ 0 w 208"/>
                  <a:gd name="T3" fmla="*/ 0 h 149"/>
                  <a:gd name="T4" fmla="*/ 0 w 208"/>
                  <a:gd name="T5" fmla="*/ 13 h 149"/>
                  <a:gd name="T6" fmla="*/ 208 w 208"/>
                  <a:gd name="T7" fmla="*/ 149 h 149"/>
                  <a:gd name="T8" fmla="*/ 208 w 208"/>
                  <a:gd name="T9" fmla="*/ 136 h 149"/>
                </a:gdLst>
                <a:ahLst/>
                <a:cxnLst>
                  <a:cxn ang="0">
                    <a:pos x="T0" y="T1"/>
                  </a:cxn>
                  <a:cxn ang="0">
                    <a:pos x="T2" y="T3"/>
                  </a:cxn>
                  <a:cxn ang="0">
                    <a:pos x="T4" y="T5"/>
                  </a:cxn>
                  <a:cxn ang="0">
                    <a:pos x="T6" y="T7"/>
                  </a:cxn>
                  <a:cxn ang="0">
                    <a:pos x="T8" y="T9"/>
                  </a:cxn>
                </a:cxnLst>
                <a:rect l="0" t="0" r="r" b="b"/>
                <a:pathLst>
                  <a:path w="208" h="149">
                    <a:moveTo>
                      <a:pt x="208" y="136"/>
                    </a:moveTo>
                    <a:lnTo>
                      <a:pt x="0" y="0"/>
                    </a:lnTo>
                    <a:lnTo>
                      <a:pt x="0" y="13"/>
                    </a:lnTo>
                    <a:lnTo>
                      <a:pt x="208" y="149"/>
                    </a:lnTo>
                    <a:lnTo>
                      <a:pt x="208" y="136"/>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8" name="Freeform 42"/>
              <p:cNvSpPr>
                <a:spLocks/>
              </p:cNvSpPr>
              <p:nvPr/>
            </p:nvSpPr>
            <p:spPr bwMode="auto">
              <a:xfrm>
                <a:off x="6468796" y="3523912"/>
                <a:ext cx="144463" cy="595313"/>
              </a:xfrm>
              <a:custGeom>
                <a:avLst/>
                <a:gdLst>
                  <a:gd name="T0" fmla="*/ 52 w 57"/>
                  <a:gd name="T1" fmla="*/ 0 h 235"/>
                  <a:gd name="T2" fmla="*/ 52 w 57"/>
                  <a:gd name="T3" fmla="*/ 176 h 235"/>
                  <a:gd name="T4" fmla="*/ 33 w 57"/>
                  <a:gd name="T5" fmla="*/ 206 h 235"/>
                  <a:gd name="T6" fmla="*/ 0 w 57"/>
                  <a:gd name="T7" fmla="*/ 227 h 235"/>
                  <a:gd name="T8" fmla="*/ 0 w 57"/>
                  <a:gd name="T9" fmla="*/ 235 h 235"/>
                  <a:gd name="T10" fmla="*/ 36 w 57"/>
                  <a:gd name="T11" fmla="*/ 212 h 235"/>
                  <a:gd name="T12" fmla="*/ 57 w 57"/>
                  <a:gd name="T13" fmla="*/ 176 h 235"/>
                  <a:gd name="T14" fmla="*/ 57 w 57"/>
                  <a:gd name="T15" fmla="*/ 0 h 235"/>
                  <a:gd name="T16" fmla="*/ 52 w 57"/>
                  <a:gd name="T1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5">
                    <a:moveTo>
                      <a:pt x="52" y="0"/>
                    </a:moveTo>
                    <a:cubicBezTo>
                      <a:pt x="52" y="176"/>
                      <a:pt x="52" y="176"/>
                      <a:pt x="52" y="176"/>
                    </a:cubicBezTo>
                    <a:cubicBezTo>
                      <a:pt x="52" y="186"/>
                      <a:pt x="43" y="200"/>
                      <a:pt x="33" y="206"/>
                    </a:cubicBezTo>
                    <a:cubicBezTo>
                      <a:pt x="0" y="227"/>
                      <a:pt x="0" y="227"/>
                      <a:pt x="0" y="227"/>
                    </a:cubicBezTo>
                    <a:cubicBezTo>
                      <a:pt x="0" y="235"/>
                      <a:pt x="0" y="235"/>
                      <a:pt x="0" y="235"/>
                    </a:cubicBezTo>
                    <a:cubicBezTo>
                      <a:pt x="36" y="212"/>
                      <a:pt x="36" y="212"/>
                      <a:pt x="36" y="212"/>
                    </a:cubicBezTo>
                    <a:cubicBezTo>
                      <a:pt x="48" y="204"/>
                      <a:pt x="57" y="188"/>
                      <a:pt x="57" y="176"/>
                    </a:cubicBezTo>
                    <a:cubicBezTo>
                      <a:pt x="57" y="0"/>
                      <a:pt x="57" y="0"/>
                      <a:pt x="57" y="0"/>
                    </a:cubicBezTo>
                    <a:lnTo>
                      <a:pt x="52" y="0"/>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9" name="Freeform 43"/>
              <p:cNvSpPr>
                <a:spLocks/>
              </p:cNvSpPr>
              <p:nvPr/>
            </p:nvSpPr>
            <p:spPr bwMode="auto">
              <a:xfrm>
                <a:off x="6951396" y="3250862"/>
                <a:ext cx="66675" cy="919163"/>
              </a:xfrm>
              <a:custGeom>
                <a:avLst/>
                <a:gdLst>
                  <a:gd name="T0" fmla="*/ 0 w 42"/>
                  <a:gd name="T1" fmla="*/ 27 h 579"/>
                  <a:gd name="T2" fmla="*/ 0 w 42"/>
                  <a:gd name="T3" fmla="*/ 579 h 579"/>
                  <a:gd name="T4" fmla="*/ 40 w 42"/>
                  <a:gd name="T5" fmla="*/ 551 h 579"/>
                  <a:gd name="T6" fmla="*/ 42 w 42"/>
                  <a:gd name="T7" fmla="*/ 0 h 579"/>
                  <a:gd name="T8" fmla="*/ 0 w 42"/>
                  <a:gd name="T9" fmla="*/ 27 h 579"/>
                </a:gdLst>
                <a:ahLst/>
                <a:cxnLst>
                  <a:cxn ang="0">
                    <a:pos x="T0" y="T1"/>
                  </a:cxn>
                  <a:cxn ang="0">
                    <a:pos x="T2" y="T3"/>
                  </a:cxn>
                  <a:cxn ang="0">
                    <a:pos x="T4" y="T5"/>
                  </a:cxn>
                  <a:cxn ang="0">
                    <a:pos x="T6" y="T7"/>
                  </a:cxn>
                  <a:cxn ang="0">
                    <a:pos x="T8" y="T9"/>
                  </a:cxn>
                </a:cxnLst>
                <a:rect l="0" t="0" r="r" b="b"/>
                <a:pathLst>
                  <a:path w="42" h="579">
                    <a:moveTo>
                      <a:pt x="0" y="27"/>
                    </a:moveTo>
                    <a:lnTo>
                      <a:pt x="0" y="579"/>
                    </a:lnTo>
                    <a:lnTo>
                      <a:pt x="40" y="551"/>
                    </a:lnTo>
                    <a:lnTo>
                      <a:pt x="42" y="0"/>
                    </a:lnTo>
                    <a:lnTo>
                      <a:pt x="0" y="27"/>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0" name="Freeform 44"/>
              <p:cNvSpPr>
                <a:spLocks/>
              </p:cNvSpPr>
              <p:nvPr/>
            </p:nvSpPr>
            <p:spPr bwMode="auto">
              <a:xfrm>
                <a:off x="5935396" y="2638087"/>
                <a:ext cx="1016000" cy="1528763"/>
              </a:xfrm>
              <a:custGeom>
                <a:avLst/>
                <a:gdLst>
                  <a:gd name="T0" fmla="*/ 640 w 640"/>
                  <a:gd name="T1" fmla="*/ 413 h 963"/>
                  <a:gd name="T2" fmla="*/ 0 w 640"/>
                  <a:gd name="T3" fmla="*/ 0 h 963"/>
                  <a:gd name="T4" fmla="*/ 0 w 640"/>
                  <a:gd name="T5" fmla="*/ 550 h 963"/>
                  <a:gd name="T6" fmla="*/ 640 w 640"/>
                  <a:gd name="T7" fmla="*/ 963 h 963"/>
                  <a:gd name="T8" fmla="*/ 640 w 640"/>
                  <a:gd name="T9" fmla="*/ 413 h 963"/>
                </a:gdLst>
                <a:ahLst/>
                <a:cxnLst>
                  <a:cxn ang="0">
                    <a:pos x="T0" y="T1"/>
                  </a:cxn>
                  <a:cxn ang="0">
                    <a:pos x="T2" y="T3"/>
                  </a:cxn>
                  <a:cxn ang="0">
                    <a:pos x="T4" y="T5"/>
                  </a:cxn>
                  <a:cxn ang="0">
                    <a:pos x="T6" y="T7"/>
                  </a:cxn>
                  <a:cxn ang="0">
                    <a:pos x="T8" y="T9"/>
                  </a:cxn>
                </a:cxnLst>
                <a:rect l="0" t="0" r="r" b="b"/>
                <a:pathLst>
                  <a:path w="640" h="963">
                    <a:moveTo>
                      <a:pt x="640" y="413"/>
                    </a:moveTo>
                    <a:lnTo>
                      <a:pt x="0" y="0"/>
                    </a:lnTo>
                    <a:lnTo>
                      <a:pt x="0" y="550"/>
                    </a:lnTo>
                    <a:lnTo>
                      <a:pt x="640" y="963"/>
                    </a:lnTo>
                    <a:lnTo>
                      <a:pt x="640" y="413"/>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1" name="Freeform 45"/>
              <p:cNvSpPr>
                <a:spLocks/>
              </p:cNvSpPr>
              <p:nvPr/>
            </p:nvSpPr>
            <p:spPr bwMode="auto">
              <a:xfrm>
                <a:off x="5984609" y="2723812"/>
                <a:ext cx="922338" cy="1357313"/>
              </a:xfrm>
              <a:custGeom>
                <a:avLst/>
                <a:gdLst>
                  <a:gd name="T0" fmla="*/ 581 w 581"/>
                  <a:gd name="T1" fmla="*/ 377 h 855"/>
                  <a:gd name="T2" fmla="*/ 0 w 581"/>
                  <a:gd name="T3" fmla="*/ 0 h 855"/>
                  <a:gd name="T4" fmla="*/ 0 w 581"/>
                  <a:gd name="T5" fmla="*/ 480 h 855"/>
                  <a:gd name="T6" fmla="*/ 581 w 581"/>
                  <a:gd name="T7" fmla="*/ 855 h 855"/>
                  <a:gd name="T8" fmla="*/ 581 w 581"/>
                  <a:gd name="T9" fmla="*/ 377 h 855"/>
                </a:gdLst>
                <a:ahLst/>
                <a:cxnLst>
                  <a:cxn ang="0">
                    <a:pos x="T0" y="T1"/>
                  </a:cxn>
                  <a:cxn ang="0">
                    <a:pos x="T2" y="T3"/>
                  </a:cxn>
                  <a:cxn ang="0">
                    <a:pos x="T4" y="T5"/>
                  </a:cxn>
                  <a:cxn ang="0">
                    <a:pos x="T6" y="T7"/>
                  </a:cxn>
                  <a:cxn ang="0">
                    <a:pos x="T8" y="T9"/>
                  </a:cxn>
                </a:cxnLst>
                <a:rect l="0" t="0" r="r" b="b"/>
                <a:pathLst>
                  <a:path w="581" h="855">
                    <a:moveTo>
                      <a:pt x="581" y="377"/>
                    </a:moveTo>
                    <a:lnTo>
                      <a:pt x="0" y="0"/>
                    </a:lnTo>
                    <a:lnTo>
                      <a:pt x="0" y="480"/>
                    </a:lnTo>
                    <a:lnTo>
                      <a:pt x="581" y="855"/>
                    </a:lnTo>
                    <a:lnTo>
                      <a:pt x="581" y="377"/>
                    </a:lnTo>
                    <a:close/>
                  </a:path>
                </a:pathLst>
              </a:custGeom>
              <a:solidFill>
                <a:srgbClr val="0487CC"/>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2" name="Freeform 46"/>
              <p:cNvSpPr>
                <a:spLocks/>
              </p:cNvSpPr>
              <p:nvPr/>
            </p:nvSpPr>
            <p:spPr bwMode="auto">
              <a:xfrm>
                <a:off x="6286234" y="3498512"/>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3" name="Freeform 47"/>
              <p:cNvSpPr>
                <a:spLocks/>
              </p:cNvSpPr>
              <p:nvPr/>
            </p:nvSpPr>
            <p:spPr bwMode="auto">
              <a:xfrm>
                <a:off x="6448159" y="2990512"/>
                <a:ext cx="25400" cy="31750"/>
              </a:xfrm>
              <a:custGeom>
                <a:avLst/>
                <a:gdLst>
                  <a:gd name="T0" fmla="*/ 10 w 10"/>
                  <a:gd name="T1" fmla="*/ 10 h 13"/>
                  <a:gd name="T2" fmla="*/ 5 w 10"/>
                  <a:gd name="T3" fmla="*/ 11 h 13"/>
                  <a:gd name="T4" fmla="*/ 0 w 10"/>
                  <a:gd name="T5" fmla="*/ 3 h 13"/>
                  <a:gd name="T6" fmla="*/ 5 w 10"/>
                  <a:gd name="T7" fmla="*/ 2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10" y="13"/>
                      <a:pt x="7" y="13"/>
                      <a:pt x="5" y="11"/>
                    </a:cubicBezTo>
                    <a:cubicBezTo>
                      <a:pt x="2" y="10"/>
                      <a:pt x="0" y="6"/>
                      <a:pt x="0" y="3"/>
                    </a:cubicBezTo>
                    <a:cubicBezTo>
                      <a:pt x="0" y="1"/>
                      <a:pt x="2" y="0"/>
                      <a:pt x="5" y="2"/>
                    </a:cubicBezTo>
                    <a:cubicBezTo>
                      <a:pt x="7" y="3"/>
                      <a:pt x="10" y="7"/>
                      <a:pt x="10" y="10"/>
                    </a:cubicBez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7" name="Freeform 62"/>
              <p:cNvSpPr>
                <a:spLocks/>
              </p:cNvSpPr>
              <p:nvPr/>
            </p:nvSpPr>
            <p:spPr bwMode="auto">
              <a:xfrm>
                <a:off x="6770421" y="4289087"/>
                <a:ext cx="15875" cy="17463"/>
              </a:xfrm>
              <a:custGeom>
                <a:avLst/>
                <a:gdLst>
                  <a:gd name="T0" fmla="*/ 6 w 6"/>
                  <a:gd name="T1" fmla="*/ 5 h 7"/>
                  <a:gd name="T2" fmla="*/ 3 w 6"/>
                  <a:gd name="T3" fmla="*/ 6 h 7"/>
                  <a:gd name="T4" fmla="*/ 0 w 6"/>
                  <a:gd name="T5" fmla="*/ 2 h 7"/>
                  <a:gd name="T6" fmla="*/ 3 w 6"/>
                  <a:gd name="T7" fmla="*/ 1 h 7"/>
                  <a:gd name="T8" fmla="*/ 6 w 6"/>
                  <a:gd name="T9" fmla="*/ 5 h 7"/>
                </a:gdLst>
                <a:ahLst/>
                <a:cxnLst>
                  <a:cxn ang="0">
                    <a:pos x="T0" y="T1"/>
                  </a:cxn>
                  <a:cxn ang="0">
                    <a:pos x="T2" y="T3"/>
                  </a:cxn>
                  <a:cxn ang="0">
                    <a:pos x="T4" y="T5"/>
                  </a:cxn>
                  <a:cxn ang="0">
                    <a:pos x="T6" y="T7"/>
                  </a:cxn>
                  <a:cxn ang="0">
                    <a:pos x="T8" y="T9"/>
                  </a:cxn>
                </a:cxnLst>
                <a:rect l="0" t="0" r="r" b="b"/>
                <a:pathLst>
                  <a:path w="6" h="7">
                    <a:moveTo>
                      <a:pt x="6" y="5"/>
                    </a:moveTo>
                    <a:cubicBezTo>
                      <a:pt x="6" y="7"/>
                      <a:pt x="4" y="7"/>
                      <a:pt x="3" y="6"/>
                    </a:cubicBezTo>
                    <a:cubicBezTo>
                      <a:pt x="1" y="5"/>
                      <a:pt x="0" y="3"/>
                      <a:pt x="0" y="2"/>
                    </a:cubicBezTo>
                    <a:cubicBezTo>
                      <a:pt x="0" y="0"/>
                      <a:pt x="1" y="0"/>
                      <a:pt x="3" y="1"/>
                    </a:cubicBezTo>
                    <a:cubicBezTo>
                      <a:pt x="4" y="2"/>
                      <a:pt x="6" y="4"/>
                      <a:pt x="6" y="5"/>
                    </a:cubicBez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68" name="Group 65"/>
            <p:cNvGrpSpPr>
              <a:grpSpLocks noChangeAspect="1"/>
            </p:cNvGrpSpPr>
            <p:nvPr/>
          </p:nvGrpSpPr>
          <p:grpSpPr bwMode="auto">
            <a:xfrm>
              <a:off x="7558429" y="5530849"/>
              <a:ext cx="273050" cy="822325"/>
              <a:chOff x="4756" y="3476"/>
              <a:chExt cx="172" cy="518"/>
            </a:xfrm>
          </p:grpSpPr>
          <p:sp>
            <p:nvSpPr>
              <p:cNvPr id="69" name="AutoShape 64"/>
              <p:cNvSpPr>
                <a:spLocks noChangeAspect="1" noChangeArrowheads="1" noTextEdit="1"/>
              </p:cNvSpPr>
              <p:nvPr/>
            </p:nvSpPr>
            <p:spPr bwMode="auto">
              <a:xfrm>
                <a:off x="4756" y="3476"/>
                <a:ext cx="1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0" name="Freeform 66"/>
              <p:cNvSpPr>
                <a:spLocks/>
              </p:cNvSpPr>
              <p:nvPr/>
            </p:nvSpPr>
            <p:spPr bwMode="auto">
              <a:xfrm>
                <a:off x="4756" y="3476"/>
                <a:ext cx="171" cy="518"/>
              </a:xfrm>
              <a:custGeom>
                <a:avLst/>
                <a:gdLst>
                  <a:gd name="T0" fmla="*/ 171 w 171"/>
                  <a:gd name="T1" fmla="*/ 100 h 518"/>
                  <a:gd name="T2" fmla="*/ 142 w 171"/>
                  <a:gd name="T3" fmla="*/ 120 h 518"/>
                  <a:gd name="T4" fmla="*/ 171 w 171"/>
                  <a:gd name="T5" fmla="*/ 100 h 518"/>
                  <a:gd name="T6" fmla="*/ 171 w 171"/>
                  <a:gd name="T7" fmla="*/ 100 h 518"/>
                  <a:gd name="T8" fmla="*/ 171 w 171"/>
                  <a:gd name="T9" fmla="*/ 100 h 518"/>
                  <a:gd name="T10" fmla="*/ 27 w 171"/>
                  <a:gd name="T11" fmla="*/ 0 h 518"/>
                  <a:gd name="T12" fmla="*/ 0 w 171"/>
                  <a:gd name="T13" fmla="*/ 20 h 518"/>
                  <a:gd name="T14" fmla="*/ 0 w 171"/>
                  <a:gd name="T15" fmla="*/ 418 h 518"/>
                  <a:gd name="T16" fmla="*/ 142 w 171"/>
                  <a:gd name="T17" fmla="*/ 518 h 518"/>
                  <a:gd name="T18" fmla="*/ 142 w 171"/>
                  <a:gd name="T19" fmla="*/ 518 h 518"/>
                  <a:gd name="T20" fmla="*/ 142 w 171"/>
                  <a:gd name="T21" fmla="*/ 518 h 518"/>
                  <a:gd name="T22" fmla="*/ 142 w 171"/>
                  <a:gd name="T23" fmla="*/ 518 h 518"/>
                  <a:gd name="T24" fmla="*/ 142 w 171"/>
                  <a:gd name="T25" fmla="*/ 518 h 518"/>
                  <a:gd name="T26" fmla="*/ 171 w 171"/>
                  <a:gd name="T27" fmla="*/ 498 h 518"/>
                  <a:gd name="T28" fmla="*/ 171 w 171"/>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18">
                    <a:moveTo>
                      <a:pt x="171" y="100"/>
                    </a:moveTo>
                    <a:lnTo>
                      <a:pt x="142" y="120"/>
                    </a:lnTo>
                    <a:lnTo>
                      <a:pt x="171" y="100"/>
                    </a:lnTo>
                    <a:lnTo>
                      <a:pt x="171" y="100"/>
                    </a:lnTo>
                    <a:lnTo>
                      <a:pt x="171" y="100"/>
                    </a:lnTo>
                    <a:lnTo>
                      <a:pt x="27" y="0"/>
                    </a:lnTo>
                    <a:lnTo>
                      <a:pt x="0" y="20"/>
                    </a:lnTo>
                    <a:lnTo>
                      <a:pt x="0" y="418"/>
                    </a:lnTo>
                    <a:lnTo>
                      <a:pt x="142" y="518"/>
                    </a:lnTo>
                    <a:lnTo>
                      <a:pt x="142" y="518"/>
                    </a:lnTo>
                    <a:lnTo>
                      <a:pt x="142" y="518"/>
                    </a:lnTo>
                    <a:lnTo>
                      <a:pt x="142" y="518"/>
                    </a:lnTo>
                    <a:lnTo>
                      <a:pt x="142" y="518"/>
                    </a:lnTo>
                    <a:lnTo>
                      <a:pt x="171" y="498"/>
                    </a:lnTo>
                    <a:lnTo>
                      <a:pt x="171" y="10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1" name="Freeform 67"/>
              <p:cNvSpPr>
                <a:spLocks/>
              </p:cNvSpPr>
              <p:nvPr/>
            </p:nvSpPr>
            <p:spPr bwMode="auto">
              <a:xfrm>
                <a:off x="4756" y="3476"/>
                <a:ext cx="171" cy="518"/>
              </a:xfrm>
              <a:custGeom>
                <a:avLst/>
                <a:gdLst>
                  <a:gd name="T0" fmla="*/ 171 w 171"/>
                  <a:gd name="T1" fmla="*/ 100 h 518"/>
                  <a:gd name="T2" fmla="*/ 142 w 171"/>
                  <a:gd name="T3" fmla="*/ 120 h 518"/>
                  <a:gd name="T4" fmla="*/ 171 w 171"/>
                  <a:gd name="T5" fmla="*/ 100 h 518"/>
                  <a:gd name="T6" fmla="*/ 171 w 171"/>
                  <a:gd name="T7" fmla="*/ 100 h 518"/>
                  <a:gd name="T8" fmla="*/ 171 w 171"/>
                  <a:gd name="T9" fmla="*/ 100 h 518"/>
                  <a:gd name="T10" fmla="*/ 27 w 171"/>
                  <a:gd name="T11" fmla="*/ 0 h 518"/>
                  <a:gd name="T12" fmla="*/ 0 w 171"/>
                  <a:gd name="T13" fmla="*/ 20 h 518"/>
                  <a:gd name="T14" fmla="*/ 0 w 171"/>
                  <a:gd name="T15" fmla="*/ 418 h 518"/>
                  <a:gd name="T16" fmla="*/ 142 w 171"/>
                  <a:gd name="T17" fmla="*/ 518 h 518"/>
                  <a:gd name="T18" fmla="*/ 142 w 171"/>
                  <a:gd name="T19" fmla="*/ 518 h 518"/>
                  <a:gd name="T20" fmla="*/ 142 w 171"/>
                  <a:gd name="T21" fmla="*/ 518 h 518"/>
                  <a:gd name="T22" fmla="*/ 142 w 171"/>
                  <a:gd name="T23" fmla="*/ 518 h 518"/>
                  <a:gd name="T24" fmla="*/ 142 w 171"/>
                  <a:gd name="T25" fmla="*/ 518 h 518"/>
                  <a:gd name="T26" fmla="*/ 171 w 171"/>
                  <a:gd name="T27" fmla="*/ 498 h 518"/>
                  <a:gd name="T28" fmla="*/ 171 w 171"/>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18">
                    <a:moveTo>
                      <a:pt x="171" y="100"/>
                    </a:moveTo>
                    <a:lnTo>
                      <a:pt x="142" y="120"/>
                    </a:lnTo>
                    <a:lnTo>
                      <a:pt x="171" y="100"/>
                    </a:lnTo>
                    <a:lnTo>
                      <a:pt x="171" y="100"/>
                    </a:lnTo>
                    <a:lnTo>
                      <a:pt x="171" y="100"/>
                    </a:lnTo>
                    <a:lnTo>
                      <a:pt x="27" y="0"/>
                    </a:lnTo>
                    <a:lnTo>
                      <a:pt x="0" y="20"/>
                    </a:lnTo>
                    <a:lnTo>
                      <a:pt x="0" y="418"/>
                    </a:lnTo>
                    <a:lnTo>
                      <a:pt x="142" y="518"/>
                    </a:lnTo>
                    <a:lnTo>
                      <a:pt x="142" y="518"/>
                    </a:lnTo>
                    <a:lnTo>
                      <a:pt x="142" y="518"/>
                    </a:lnTo>
                    <a:lnTo>
                      <a:pt x="142" y="518"/>
                    </a:lnTo>
                    <a:lnTo>
                      <a:pt x="142" y="518"/>
                    </a:lnTo>
                    <a:lnTo>
                      <a:pt x="171" y="498"/>
                    </a:lnTo>
                    <a:lnTo>
                      <a:pt x="171"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2" name="Freeform 68"/>
              <p:cNvSpPr>
                <a:spLocks/>
              </p:cNvSpPr>
              <p:nvPr/>
            </p:nvSpPr>
            <p:spPr bwMode="auto">
              <a:xfrm>
                <a:off x="4756" y="3476"/>
                <a:ext cx="171" cy="120"/>
              </a:xfrm>
              <a:custGeom>
                <a:avLst/>
                <a:gdLst>
                  <a:gd name="T0" fmla="*/ 142 w 171"/>
                  <a:gd name="T1" fmla="*/ 120 h 120"/>
                  <a:gd name="T2" fmla="*/ 0 w 171"/>
                  <a:gd name="T3" fmla="*/ 20 h 120"/>
                  <a:gd name="T4" fmla="*/ 27 w 171"/>
                  <a:gd name="T5" fmla="*/ 0 h 120"/>
                  <a:gd name="T6" fmla="*/ 171 w 171"/>
                  <a:gd name="T7" fmla="*/ 100 h 120"/>
                  <a:gd name="T8" fmla="*/ 142 w 171"/>
                  <a:gd name="T9" fmla="*/ 120 h 120"/>
                </a:gdLst>
                <a:ahLst/>
                <a:cxnLst>
                  <a:cxn ang="0">
                    <a:pos x="T0" y="T1"/>
                  </a:cxn>
                  <a:cxn ang="0">
                    <a:pos x="T2" y="T3"/>
                  </a:cxn>
                  <a:cxn ang="0">
                    <a:pos x="T4" y="T5"/>
                  </a:cxn>
                  <a:cxn ang="0">
                    <a:pos x="T6" y="T7"/>
                  </a:cxn>
                  <a:cxn ang="0">
                    <a:pos x="T8" y="T9"/>
                  </a:cxn>
                </a:cxnLst>
                <a:rect l="0" t="0" r="r" b="b"/>
                <a:pathLst>
                  <a:path w="171" h="120">
                    <a:moveTo>
                      <a:pt x="142" y="120"/>
                    </a:moveTo>
                    <a:lnTo>
                      <a:pt x="0" y="20"/>
                    </a:lnTo>
                    <a:lnTo>
                      <a:pt x="27" y="0"/>
                    </a:lnTo>
                    <a:lnTo>
                      <a:pt x="171" y="100"/>
                    </a:lnTo>
                    <a:lnTo>
                      <a:pt x="142" y="12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3" name="Freeform 69"/>
              <p:cNvSpPr>
                <a:spLocks/>
              </p:cNvSpPr>
              <p:nvPr/>
            </p:nvSpPr>
            <p:spPr bwMode="auto">
              <a:xfrm>
                <a:off x="4898" y="3576"/>
                <a:ext cx="29" cy="418"/>
              </a:xfrm>
              <a:custGeom>
                <a:avLst/>
                <a:gdLst>
                  <a:gd name="T0" fmla="*/ 0 w 29"/>
                  <a:gd name="T1" fmla="*/ 20 h 418"/>
                  <a:gd name="T2" fmla="*/ 0 w 29"/>
                  <a:gd name="T3" fmla="*/ 418 h 418"/>
                  <a:gd name="T4" fmla="*/ 29 w 29"/>
                  <a:gd name="T5" fmla="*/ 398 h 418"/>
                  <a:gd name="T6" fmla="*/ 29 w 29"/>
                  <a:gd name="T7" fmla="*/ 0 h 418"/>
                  <a:gd name="T8" fmla="*/ 0 w 29"/>
                  <a:gd name="T9" fmla="*/ 20 h 418"/>
                </a:gdLst>
                <a:ahLst/>
                <a:cxnLst>
                  <a:cxn ang="0">
                    <a:pos x="T0" y="T1"/>
                  </a:cxn>
                  <a:cxn ang="0">
                    <a:pos x="T2" y="T3"/>
                  </a:cxn>
                  <a:cxn ang="0">
                    <a:pos x="T4" y="T5"/>
                  </a:cxn>
                  <a:cxn ang="0">
                    <a:pos x="T6" y="T7"/>
                  </a:cxn>
                  <a:cxn ang="0">
                    <a:pos x="T8" y="T9"/>
                  </a:cxn>
                </a:cxnLst>
                <a:rect l="0" t="0" r="r" b="b"/>
                <a:pathLst>
                  <a:path w="29" h="418">
                    <a:moveTo>
                      <a:pt x="0" y="20"/>
                    </a:moveTo>
                    <a:lnTo>
                      <a:pt x="0" y="418"/>
                    </a:lnTo>
                    <a:lnTo>
                      <a:pt x="29" y="398"/>
                    </a:lnTo>
                    <a:lnTo>
                      <a:pt x="29" y="0"/>
                    </a:lnTo>
                    <a:lnTo>
                      <a:pt x="0" y="20"/>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4" name="Freeform 70"/>
              <p:cNvSpPr>
                <a:spLocks/>
              </p:cNvSpPr>
              <p:nvPr/>
            </p:nvSpPr>
            <p:spPr bwMode="auto">
              <a:xfrm>
                <a:off x="4756" y="3496"/>
                <a:ext cx="142" cy="498"/>
              </a:xfrm>
              <a:custGeom>
                <a:avLst/>
                <a:gdLst>
                  <a:gd name="T0" fmla="*/ 142 w 142"/>
                  <a:gd name="T1" fmla="*/ 100 h 498"/>
                  <a:gd name="T2" fmla="*/ 0 w 142"/>
                  <a:gd name="T3" fmla="*/ 0 h 498"/>
                  <a:gd name="T4" fmla="*/ 0 w 142"/>
                  <a:gd name="T5" fmla="*/ 398 h 498"/>
                  <a:gd name="T6" fmla="*/ 142 w 142"/>
                  <a:gd name="T7" fmla="*/ 498 h 498"/>
                  <a:gd name="T8" fmla="*/ 142 w 142"/>
                  <a:gd name="T9" fmla="*/ 100 h 498"/>
                </a:gdLst>
                <a:ahLst/>
                <a:cxnLst>
                  <a:cxn ang="0">
                    <a:pos x="T0" y="T1"/>
                  </a:cxn>
                  <a:cxn ang="0">
                    <a:pos x="T2" y="T3"/>
                  </a:cxn>
                  <a:cxn ang="0">
                    <a:pos x="T4" y="T5"/>
                  </a:cxn>
                  <a:cxn ang="0">
                    <a:pos x="T6" y="T7"/>
                  </a:cxn>
                  <a:cxn ang="0">
                    <a:pos x="T8" y="T9"/>
                  </a:cxn>
                </a:cxnLst>
                <a:rect l="0" t="0" r="r" b="b"/>
                <a:pathLst>
                  <a:path w="142" h="498">
                    <a:moveTo>
                      <a:pt x="142" y="100"/>
                    </a:moveTo>
                    <a:lnTo>
                      <a:pt x="0" y="0"/>
                    </a:lnTo>
                    <a:lnTo>
                      <a:pt x="0" y="398"/>
                    </a:lnTo>
                    <a:lnTo>
                      <a:pt x="142" y="498"/>
                    </a:lnTo>
                    <a:lnTo>
                      <a:pt x="142" y="100"/>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5" name="Freeform 71"/>
              <p:cNvSpPr>
                <a:spLocks/>
              </p:cNvSpPr>
              <p:nvPr/>
            </p:nvSpPr>
            <p:spPr bwMode="auto">
              <a:xfrm>
                <a:off x="4756" y="3496"/>
                <a:ext cx="142" cy="498"/>
              </a:xfrm>
              <a:custGeom>
                <a:avLst/>
                <a:gdLst>
                  <a:gd name="T0" fmla="*/ 142 w 142"/>
                  <a:gd name="T1" fmla="*/ 100 h 498"/>
                  <a:gd name="T2" fmla="*/ 0 w 142"/>
                  <a:gd name="T3" fmla="*/ 0 h 498"/>
                  <a:gd name="T4" fmla="*/ 0 w 142"/>
                  <a:gd name="T5" fmla="*/ 398 h 498"/>
                  <a:gd name="T6" fmla="*/ 142 w 142"/>
                  <a:gd name="T7" fmla="*/ 498 h 498"/>
                  <a:gd name="T8" fmla="*/ 142 w 142"/>
                  <a:gd name="T9" fmla="*/ 100 h 498"/>
                </a:gdLst>
                <a:ahLst/>
                <a:cxnLst>
                  <a:cxn ang="0">
                    <a:pos x="T0" y="T1"/>
                  </a:cxn>
                  <a:cxn ang="0">
                    <a:pos x="T2" y="T3"/>
                  </a:cxn>
                  <a:cxn ang="0">
                    <a:pos x="T4" y="T5"/>
                  </a:cxn>
                  <a:cxn ang="0">
                    <a:pos x="T6" y="T7"/>
                  </a:cxn>
                  <a:cxn ang="0">
                    <a:pos x="T8" y="T9"/>
                  </a:cxn>
                </a:cxnLst>
                <a:rect l="0" t="0" r="r" b="b"/>
                <a:pathLst>
                  <a:path w="142" h="498">
                    <a:moveTo>
                      <a:pt x="142" y="100"/>
                    </a:moveTo>
                    <a:lnTo>
                      <a:pt x="0" y="0"/>
                    </a:lnTo>
                    <a:lnTo>
                      <a:pt x="0" y="398"/>
                    </a:lnTo>
                    <a:lnTo>
                      <a:pt x="142" y="498"/>
                    </a:lnTo>
                    <a:lnTo>
                      <a:pt x="142"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6" name="Freeform 72"/>
              <p:cNvSpPr>
                <a:spLocks/>
              </p:cNvSpPr>
              <p:nvPr/>
            </p:nvSpPr>
            <p:spPr bwMode="auto">
              <a:xfrm>
                <a:off x="4756" y="3476"/>
                <a:ext cx="171" cy="120"/>
              </a:xfrm>
              <a:custGeom>
                <a:avLst/>
                <a:gdLst>
                  <a:gd name="T0" fmla="*/ 142 w 171"/>
                  <a:gd name="T1" fmla="*/ 120 h 120"/>
                  <a:gd name="T2" fmla="*/ 0 w 171"/>
                  <a:gd name="T3" fmla="*/ 20 h 120"/>
                  <a:gd name="T4" fmla="*/ 27 w 171"/>
                  <a:gd name="T5" fmla="*/ 0 h 120"/>
                  <a:gd name="T6" fmla="*/ 171 w 171"/>
                  <a:gd name="T7" fmla="*/ 100 h 120"/>
                  <a:gd name="T8" fmla="*/ 142 w 171"/>
                  <a:gd name="T9" fmla="*/ 120 h 120"/>
                </a:gdLst>
                <a:ahLst/>
                <a:cxnLst>
                  <a:cxn ang="0">
                    <a:pos x="T0" y="T1"/>
                  </a:cxn>
                  <a:cxn ang="0">
                    <a:pos x="T2" y="T3"/>
                  </a:cxn>
                  <a:cxn ang="0">
                    <a:pos x="T4" y="T5"/>
                  </a:cxn>
                  <a:cxn ang="0">
                    <a:pos x="T6" y="T7"/>
                  </a:cxn>
                  <a:cxn ang="0">
                    <a:pos x="T8" y="T9"/>
                  </a:cxn>
                </a:cxnLst>
                <a:rect l="0" t="0" r="r" b="b"/>
                <a:pathLst>
                  <a:path w="171" h="120">
                    <a:moveTo>
                      <a:pt x="142" y="120"/>
                    </a:moveTo>
                    <a:lnTo>
                      <a:pt x="0" y="20"/>
                    </a:lnTo>
                    <a:lnTo>
                      <a:pt x="27" y="0"/>
                    </a:lnTo>
                    <a:lnTo>
                      <a:pt x="171" y="100"/>
                    </a:lnTo>
                    <a:lnTo>
                      <a:pt x="142" y="12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7" name="Freeform 73"/>
              <p:cNvSpPr>
                <a:spLocks/>
              </p:cNvSpPr>
              <p:nvPr/>
            </p:nvSpPr>
            <p:spPr bwMode="auto">
              <a:xfrm>
                <a:off x="4766" y="3544"/>
                <a:ext cx="122" cy="391"/>
              </a:xfrm>
              <a:custGeom>
                <a:avLst/>
                <a:gdLst>
                  <a:gd name="T0" fmla="*/ 122 w 122"/>
                  <a:gd name="T1" fmla="*/ 85 h 391"/>
                  <a:gd name="T2" fmla="*/ 0 w 122"/>
                  <a:gd name="T3" fmla="*/ 0 h 391"/>
                  <a:gd name="T4" fmla="*/ 0 w 122"/>
                  <a:gd name="T5" fmla="*/ 306 h 391"/>
                  <a:gd name="T6" fmla="*/ 122 w 122"/>
                  <a:gd name="T7" fmla="*/ 391 h 391"/>
                  <a:gd name="T8" fmla="*/ 122 w 122"/>
                  <a:gd name="T9" fmla="*/ 85 h 391"/>
                </a:gdLst>
                <a:ahLst/>
                <a:cxnLst>
                  <a:cxn ang="0">
                    <a:pos x="T0" y="T1"/>
                  </a:cxn>
                  <a:cxn ang="0">
                    <a:pos x="T2" y="T3"/>
                  </a:cxn>
                  <a:cxn ang="0">
                    <a:pos x="T4" y="T5"/>
                  </a:cxn>
                  <a:cxn ang="0">
                    <a:pos x="T6" y="T7"/>
                  </a:cxn>
                  <a:cxn ang="0">
                    <a:pos x="T8" y="T9"/>
                  </a:cxn>
                </a:cxnLst>
                <a:rect l="0" t="0" r="r" b="b"/>
                <a:pathLst>
                  <a:path w="122" h="391">
                    <a:moveTo>
                      <a:pt x="122" y="85"/>
                    </a:moveTo>
                    <a:lnTo>
                      <a:pt x="0" y="0"/>
                    </a:lnTo>
                    <a:lnTo>
                      <a:pt x="0" y="306"/>
                    </a:lnTo>
                    <a:lnTo>
                      <a:pt x="122" y="391"/>
                    </a:lnTo>
                    <a:lnTo>
                      <a:pt x="122" y="85"/>
                    </a:lnTo>
                    <a:close/>
                  </a:path>
                </a:pathLst>
              </a:custGeom>
              <a:solidFill>
                <a:srgbClr val="048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8" name="Freeform 74"/>
              <p:cNvSpPr>
                <a:spLocks/>
              </p:cNvSpPr>
              <p:nvPr/>
            </p:nvSpPr>
            <p:spPr bwMode="auto">
              <a:xfrm>
                <a:off x="4793" y="3540"/>
                <a:ext cx="80" cy="63"/>
              </a:xfrm>
              <a:custGeom>
                <a:avLst/>
                <a:gdLst>
                  <a:gd name="T0" fmla="*/ 0 w 80"/>
                  <a:gd name="T1" fmla="*/ 0 h 63"/>
                  <a:gd name="T2" fmla="*/ 0 w 80"/>
                  <a:gd name="T3" fmla="*/ 7 h 63"/>
                  <a:gd name="T4" fmla="*/ 80 w 80"/>
                  <a:gd name="T5" fmla="*/ 63 h 63"/>
                  <a:gd name="T6" fmla="*/ 80 w 80"/>
                  <a:gd name="T7" fmla="*/ 55 h 63"/>
                  <a:gd name="T8" fmla="*/ 0 w 80"/>
                  <a:gd name="T9" fmla="*/ 0 h 63"/>
                </a:gdLst>
                <a:ahLst/>
                <a:cxnLst>
                  <a:cxn ang="0">
                    <a:pos x="T0" y="T1"/>
                  </a:cxn>
                  <a:cxn ang="0">
                    <a:pos x="T2" y="T3"/>
                  </a:cxn>
                  <a:cxn ang="0">
                    <a:pos x="T4" y="T5"/>
                  </a:cxn>
                  <a:cxn ang="0">
                    <a:pos x="T6" y="T7"/>
                  </a:cxn>
                  <a:cxn ang="0">
                    <a:pos x="T8" y="T9"/>
                  </a:cxn>
                </a:cxnLst>
                <a:rect l="0" t="0" r="r" b="b"/>
                <a:pathLst>
                  <a:path w="80" h="63">
                    <a:moveTo>
                      <a:pt x="0" y="0"/>
                    </a:moveTo>
                    <a:lnTo>
                      <a:pt x="0" y="7"/>
                    </a:lnTo>
                    <a:lnTo>
                      <a:pt x="80" y="63"/>
                    </a:lnTo>
                    <a:lnTo>
                      <a:pt x="80" y="55"/>
                    </a:lnTo>
                    <a:lnTo>
                      <a:pt x="0" y="0"/>
                    </a:lnTo>
                    <a:close/>
                  </a:path>
                </a:pathLst>
              </a:custGeom>
              <a:solidFill>
                <a:srgbClr val="7371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9" name="Freeform 75"/>
              <p:cNvSpPr>
                <a:spLocks/>
              </p:cNvSpPr>
              <p:nvPr/>
            </p:nvSpPr>
            <p:spPr bwMode="auto">
              <a:xfrm>
                <a:off x="4793" y="3540"/>
                <a:ext cx="80" cy="63"/>
              </a:xfrm>
              <a:custGeom>
                <a:avLst/>
                <a:gdLst>
                  <a:gd name="T0" fmla="*/ 0 w 80"/>
                  <a:gd name="T1" fmla="*/ 0 h 63"/>
                  <a:gd name="T2" fmla="*/ 0 w 80"/>
                  <a:gd name="T3" fmla="*/ 7 h 63"/>
                  <a:gd name="T4" fmla="*/ 80 w 80"/>
                  <a:gd name="T5" fmla="*/ 63 h 63"/>
                  <a:gd name="T6" fmla="*/ 80 w 80"/>
                  <a:gd name="T7" fmla="*/ 55 h 63"/>
                  <a:gd name="T8" fmla="*/ 0 w 80"/>
                  <a:gd name="T9" fmla="*/ 0 h 63"/>
                </a:gdLst>
                <a:ahLst/>
                <a:cxnLst>
                  <a:cxn ang="0">
                    <a:pos x="T0" y="T1"/>
                  </a:cxn>
                  <a:cxn ang="0">
                    <a:pos x="T2" y="T3"/>
                  </a:cxn>
                  <a:cxn ang="0">
                    <a:pos x="T4" y="T5"/>
                  </a:cxn>
                  <a:cxn ang="0">
                    <a:pos x="T6" y="T7"/>
                  </a:cxn>
                  <a:cxn ang="0">
                    <a:pos x="T8" y="T9"/>
                  </a:cxn>
                </a:cxnLst>
                <a:rect l="0" t="0" r="r" b="b"/>
                <a:pathLst>
                  <a:path w="80" h="63">
                    <a:moveTo>
                      <a:pt x="0" y="0"/>
                    </a:moveTo>
                    <a:lnTo>
                      <a:pt x="0" y="7"/>
                    </a:lnTo>
                    <a:lnTo>
                      <a:pt x="80" y="63"/>
                    </a:lnTo>
                    <a:lnTo>
                      <a:pt x="80"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0" name="Freeform 76"/>
              <p:cNvSpPr>
                <a:spLocks/>
              </p:cNvSpPr>
              <p:nvPr/>
            </p:nvSpPr>
            <p:spPr bwMode="auto">
              <a:xfrm>
                <a:off x="4906" y="3613"/>
                <a:ext cx="14" cy="20"/>
              </a:xfrm>
              <a:custGeom>
                <a:avLst/>
                <a:gdLst>
                  <a:gd name="T0" fmla="*/ 10 w 11"/>
                  <a:gd name="T1" fmla="*/ 8 h 14"/>
                  <a:gd name="T2" fmla="*/ 4 w 11"/>
                  <a:gd name="T3" fmla="*/ 13 h 14"/>
                  <a:gd name="T4" fmla="*/ 0 w 11"/>
                  <a:gd name="T5" fmla="*/ 6 h 14"/>
                  <a:gd name="T6" fmla="*/ 6 w 11"/>
                  <a:gd name="T7" fmla="*/ 0 h 14"/>
                  <a:gd name="T8" fmla="*/ 10 w 11"/>
                  <a:gd name="T9" fmla="*/ 8 h 14"/>
                </a:gdLst>
                <a:ahLst/>
                <a:cxnLst>
                  <a:cxn ang="0">
                    <a:pos x="T0" y="T1"/>
                  </a:cxn>
                  <a:cxn ang="0">
                    <a:pos x="T2" y="T3"/>
                  </a:cxn>
                  <a:cxn ang="0">
                    <a:pos x="T4" y="T5"/>
                  </a:cxn>
                  <a:cxn ang="0">
                    <a:pos x="T6" y="T7"/>
                  </a:cxn>
                  <a:cxn ang="0">
                    <a:pos x="T8" y="T9"/>
                  </a:cxn>
                </a:cxnLst>
                <a:rect l="0" t="0" r="r" b="b"/>
                <a:pathLst>
                  <a:path w="11" h="14">
                    <a:moveTo>
                      <a:pt x="10" y="8"/>
                    </a:moveTo>
                    <a:cubicBezTo>
                      <a:pt x="9" y="11"/>
                      <a:pt x="7" y="14"/>
                      <a:pt x="4" y="13"/>
                    </a:cubicBezTo>
                    <a:cubicBezTo>
                      <a:pt x="2" y="13"/>
                      <a:pt x="0" y="10"/>
                      <a:pt x="0" y="6"/>
                    </a:cubicBezTo>
                    <a:cubicBezTo>
                      <a:pt x="1" y="3"/>
                      <a:pt x="4" y="0"/>
                      <a:pt x="6" y="0"/>
                    </a:cubicBezTo>
                    <a:cubicBezTo>
                      <a:pt x="9" y="1"/>
                      <a:pt x="11" y="4"/>
                      <a:pt x="10" y="8"/>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1" name="Freeform 77"/>
              <p:cNvSpPr>
                <a:spLocks/>
              </p:cNvSpPr>
              <p:nvPr/>
            </p:nvSpPr>
            <p:spPr bwMode="auto">
              <a:xfrm>
                <a:off x="4910" y="3615"/>
                <a:ext cx="10" cy="20"/>
              </a:xfrm>
              <a:custGeom>
                <a:avLst/>
                <a:gdLst>
                  <a:gd name="T0" fmla="*/ 4 w 10"/>
                  <a:gd name="T1" fmla="*/ 20 h 20"/>
                  <a:gd name="T2" fmla="*/ 10 w 10"/>
                  <a:gd name="T3" fmla="*/ 3 h 20"/>
                  <a:gd name="T4" fmla="*/ 6 w 10"/>
                  <a:gd name="T5" fmla="*/ 0 h 20"/>
                  <a:gd name="T6" fmla="*/ 0 w 10"/>
                  <a:gd name="T7" fmla="*/ 17 h 20"/>
                  <a:gd name="T8" fmla="*/ 4 w 10"/>
                  <a:gd name="T9" fmla="*/ 20 h 20"/>
                </a:gdLst>
                <a:ahLst/>
                <a:cxnLst>
                  <a:cxn ang="0">
                    <a:pos x="T0" y="T1"/>
                  </a:cxn>
                  <a:cxn ang="0">
                    <a:pos x="T2" y="T3"/>
                  </a:cxn>
                  <a:cxn ang="0">
                    <a:pos x="T4" y="T5"/>
                  </a:cxn>
                  <a:cxn ang="0">
                    <a:pos x="T6" y="T7"/>
                  </a:cxn>
                  <a:cxn ang="0">
                    <a:pos x="T8" y="T9"/>
                  </a:cxn>
                </a:cxnLst>
                <a:rect l="0" t="0" r="r" b="b"/>
                <a:pathLst>
                  <a:path w="10" h="20">
                    <a:moveTo>
                      <a:pt x="4" y="20"/>
                    </a:moveTo>
                    <a:lnTo>
                      <a:pt x="10" y="3"/>
                    </a:lnTo>
                    <a:lnTo>
                      <a:pt x="6" y="0"/>
                    </a:lnTo>
                    <a:lnTo>
                      <a:pt x="0" y="17"/>
                    </a:lnTo>
                    <a:lnTo>
                      <a:pt x="4" y="2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2" name="Freeform 78"/>
              <p:cNvSpPr>
                <a:spLocks/>
              </p:cNvSpPr>
              <p:nvPr/>
            </p:nvSpPr>
            <p:spPr bwMode="auto">
              <a:xfrm>
                <a:off x="4910" y="3616"/>
                <a:ext cx="14" cy="20"/>
              </a:xfrm>
              <a:custGeom>
                <a:avLst/>
                <a:gdLst>
                  <a:gd name="T0" fmla="*/ 10 w 11"/>
                  <a:gd name="T1" fmla="*/ 8 h 14"/>
                  <a:gd name="T2" fmla="*/ 4 w 11"/>
                  <a:gd name="T3" fmla="*/ 13 h 14"/>
                  <a:gd name="T4" fmla="*/ 1 w 11"/>
                  <a:gd name="T5" fmla="*/ 6 h 14"/>
                  <a:gd name="T6" fmla="*/ 6 w 11"/>
                  <a:gd name="T7" fmla="*/ 0 h 14"/>
                  <a:gd name="T8" fmla="*/ 10 w 11"/>
                  <a:gd name="T9" fmla="*/ 8 h 14"/>
                </a:gdLst>
                <a:ahLst/>
                <a:cxnLst>
                  <a:cxn ang="0">
                    <a:pos x="T0" y="T1"/>
                  </a:cxn>
                  <a:cxn ang="0">
                    <a:pos x="T2" y="T3"/>
                  </a:cxn>
                  <a:cxn ang="0">
                    <a:pos x="T4" y="T5"/>
                  </a:cxn>
                  <a:cxn ang="0">
                    <a:pos x="T6" y="T7"/>
                  </a:cxn>
                  <a:cxn ang="0">
                    <a:pos x="T8" y="T9"/>
                  </a:cxn>
                </a:cxnLst>
                <a:rect l="0" t="0" r="r" b="b"/>
                <a:pathLst>
                  <a:path w="11" h="14">
                    <a:moveTo>
                      <a:pt x="10" y="8"/>
                    </a:moveTo>
                    <a:cubicBezTo>
                      <a:pt x="10" y="11"/>
                      <a:pt x="7" y="14"/>
                      <a:pt x="4" y="13"/>
                    </a:cubicBezTo>
                    <a:cubicBezTo>
                      <a:pt x="2" y="13"/>
                      <a:pt x="0" y="10"/>
                      <a:pt x="1" y="6"/>
                    </a:cubicBezTo>
                    <a:cubicBezTo>
                      <a:pt x="1" y="3"/>
                      <a:pt x="4" y="0"/>
                      <a:pt x="6" y="0"/>
                    </a:cubicBezTo>
                    <a:cubicBezTo>
                      <a:pt x="9" y="1"/>
                      <a:pt x="11" y="4"/>
                      <a:pt x="10" y="8"/>
                    </a:cubicBezTo>
                    <a:close/>
                  </a:path>
                </a:pathLst>
              </a:custGeom>
              <a:solidFill>
                <a:srgbClr val="75C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3" name="Freeform 79"/>
              <p:cNvSpPr>
                <a:spLocks/>
              </p:cNvSpPr>
              <p:nvPr/>
            </p:nvSpPr>
            <p:spPr bwMode="auto">
              <a:xfrm>
                <a:off x="4774" y="3526"/>
                <a:ext cx="15" cy="18"/>
              </a:xfrm>
              <a:custGeom>
                <a:avLst/>
                <a:gdLst>
                  <a:gd name="T0" fmla="*/ 5 w 11"/>
                  <a:gd name="T1" fmla="*/ 0 h 13"/>
                  <a:gd name="T2" fmla="*/ 4 w 11"/>
                  <a:gd name="T3" fmla="*/ 0 h 13"/>
                  <a:gd name="T4" fmla="*/ 1 w 11"/>
                  <a:gd name="T5" fmla="*/ 7 h 13"/>
                  <a:gd name="T6" fmla="*/ 6 w 11"/>
                  <a:gd name="T7" fmla="*/ 13 h 13"/>
                  <a:gd name="T8" fmla="*/ 6 w 11"/>
                  <a:gd name="T9" fmla="*/ 13 h 13"/>
                  <a:gd name="T10" fmla="*/ 10 w 11"/>
                  <a:gd name="T11" fmla="*/ 5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5" y="0"/>
                      <a:pt x="4" y="0"/>
                      <a:pt x="4" y="0"/>
                    </a:cubicBezTo>
                    <a:cubicBezTo>
                      <a:pt x="2" y="0"/>
                      <a:pt x="0" y="3"/>
                      <a:pt x="1" y="7"/>
                    </a:cubicBezTo>
                    <a:cubicBezTo>
                      <a:pt x="1" y="10"/>
                      <a:pt x="3" y="13"/>
                      <a:pt x="6" y="13"/>
                    </a:cubicBezTo>
                    <a:cubicBezTo>
                      <a:pt x="6" y="13"/>
                      <a:pt x="6" y="13"/>
                      <a:pt x="6" y="13"/>
                    </a:cubicBezTo>
                    <a:cubicBezTo>
                      <a:pt x="9" y="12"/>
                      <a:pt x="11" y="9"/>
                      <a:pt x="10" y="5"/>
                    </a:cubicBezTo>
                    <a:cubicBezTo>
                      <a:pt x="9" y="2"/>
                      <a:pt x="7" y="0"/>
                      <a:pt x="5" y="0"/>
                    </a:cubicBezTo>
                  </a:path>
                </a:pathLst>
              </a:custGeom>
              <a:solidFill>
                <a:srgbClr val="6F6D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4" name="Freeform 80"/>
              <p:cNvSpPr>
                <a:spLocks/>
              </p:cNvSpPr>
              <p:nvPr/>
            </p:nvSpPr>
            <p:spPr bwMode="auto">
              <a:xfrm>
                <a:off x="4807" y="3896"/>
                <a:ext cx="25" cy="33"/>
              </a:xfrm>
              <a:custGeom>
                <a:avLst/>
                <a:gdLst>
                  <a:gd name="T0" fmla="*/ 9 w 19"/>
                  <a:gd name="T1" fmla="*/ 0 h 23"/>
                  <a:gd name="T2" fmla="*/ 8 w 19"/>
                  <a:gd name="T3" fmla="*/ 0 h 23"/>
                  <a:gd name="T4" fmla="*/ 1 w 19"/>
                  <a:gd name="T5" fmla="*/ 13 h 23"/>
                  <a:gd name="T6" fmla="*/ 11 w 19"/>
                  <a:gd name="T7" fmla="*/ 23 h 23"/>
                  <a:gd name="T8" fmla="*/ 11 w 19"/>
                  <a:gd name="T9" fmla="*/ 23 h 23"/>
                  <a:gd name="T10" fmla="*/ 18 w 19"/>
                  <a:gd name="T11" fmla="*/ 10 h 23"/>
                  <a:gd name="T12" fmla="*/ 9 w 1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9" h="23">
                    <a:moveTo>
                      <a:pt x="9" y="0"/>
                    </a:moveTo>
                    <a:cubicBezTo>
                      <a:pt x="8" y="0"/>
                      <a:pt x="8" y="0"/>
                      <a:pt x="8" y="0"/>
                    </a:cubicBezTo>
                    <a:cubicBezTo>
                      <a:pt x="3" y="1"/>
                      <a:pt x="0" y="6"/>
                      <a:pt x="1" y="13"/>
                    </a:cubicBezTo>
                    <a:cubicBezTo>
                      <a:pt x="2" y="18"/>
                      <a:pt x="6" y="23"/>
                      <a:pt x="11" y="23"/>
                    </a:cubicBezTo>
                    <a:cubicBezTo>
                      <a:pt x="11" y="23"/>
                      <a:pt x="11" y="23"/>
                      <a:pt x="11" y="23"/>
                    </a:cubicBezTo>
                    <a:cubicBezTo>
                      <a:pt x="16" y="22"/>
                      <a:pt x="19" y="16"/>
                      <a:pt x="18" y="10"/>
                    </a:cubicBezTo>
                    <a:cubicBezTo>
                      <a:pt x="17" y="4"/>
                      <a:pt x="13" y="0"/>
                      <a:pt x="9" y="0"/>
                    </a:cubicBezTo>
                  </a:path>
                </a:pathLst>
              </a:custGeom>
              <a:solidFill>
                <a:srgbClr val="6F6D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5" name="Freeform 81"/>
              <p:cNvSpPr>
                <a:spLocks/>
              </p:cNvSpPr>
              <p:nvPr/>
            </p:nvSpPr>
            <p:spPr bwMode="auto">
              <a:xfrm>
                <a:off x="4777" y="3528"/>
                <a:ext cx="8" cy="12"/>
              </a:xfrm>
              <a:custGeom>
                <a:avLst/>
                <a:gdLst>
                  <a:gd name="T0" fmla="*/ 1 w 6"/>
                  <a:gd name="T1" fmla="*/ 5 h 8"/>
                  <a:gd name="T2" fmla="*/ 4 w 6"/>
                  <a:gd name="T3" fmla="*/ 8 h 8"/>
                  <a:gd name="T4" fmla="*/ 6 w 6"/>
                  <a:gd name="T5" fmla="*/ 4 h 8"/>
                  <a:gd name="T6" fmla="*/ 3 w 6"/>
                  <a:gd name="T7" fmla="*/ 1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1" y="6"/>
                      <a:pt x="2" y="8"/>
                      <a:pt x="4" y="8"/>
                    </a:cubicBezTo>
                    <a:cubicBezTo>
                      <a:pt x="5" y="7"/>
                      <a:pt x="6" y="6"/>
                      <a:pt x="6" y="4"/>
                    </a:cubicBezTo>
                    <a:cubicBezTo>
                      <a:pt x="6" y="2"/>
                      <a:pt x="4" y="0"/>
                      <a:pt x="3" y="1"/>
                    </a:cubicBezTo>
                    <a:cubicBezTo>
                      <a:pt x="1" y="1"/>
                      <a:pt x="0" y="3"/>
                      <a:pt x="1" y="5"/>
                    </a:cubicBez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6" name="Freeform 82"/>
              <p:cNvSpPr>
                <a:spLocks/>
              </p:cNvSpPr>
              <p:nvPr/>
            </p:nvSpPr>
            <p:spPr bwMode="auto">
              <a:xfrm>
                <a:off x="4906" y="3642"/>
                <a:ext cx="14" cy="19"/>
              </a:xfrm>
              <a:custGeom>
                <a:avLst/>
                <a:gdLst>
                  <a:gd name="T0" fmla="*/ 10 w 11"/>
                  <a:gd name="T1" fmla="*/ 7 h 14"/>
                  <a:gd name="T2" fmla="*/ 4 w 11"/>
                  <a:gd name="T3" fmla="*/ 13 h 14"/>
                  <a:gd name="T4" fmla="*/ 0 w 11"/>
                  <a:gd name="T5" fmla="*/ 6 h 14"/>
                  <a:gd name="T6" fmla="*/ 6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9" y="11"/>
                      <a:pt x="7" y="14"/>
                      <a:pt x="4" y="13"/>
                    </a:cubicBezTo>
                    <a:cubicBezTo>
                      <a:pt x="2" y="13"/>
                      <a:pt x="0" y="10"/>
                      <a:pt x="0" y="6"/>
                    </a:cubicBezTo>
                    <a:cubicBezTo>
                      <a:pt x="1" y="3"/>
                      <a:pt x="4" y="0"/>
                      <a:pt x="6" y="0"/>
                    </a:cubicBezTo>
                    <a:cubicBezTo>
                      <a:pt x="9" y="1"/>
                      <a:pt x="11" y="4"/>
                      <a:pt x="10" y="7"/>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7" name="Freeform 83"/>
              <p:cNvSpPr>
                <a:spLocks/>
              </p:cNvSpPr>
              <p:nvPr/>
            </p:nvSpPr>
            <p:spPr bwMode="auto">
              <a:xfrm>
                <a:off x="4910" y="3643"/>
                <a:ext cx="10" cy="20"/>
              </a:xfrm>
              <a:custGeom>
                <a:avLst/>
                <a:gdLst>
                  <a:gd name="T0" fmla="*/ 4 w 10"/>
                  <a:gd name="T1" fmla="*/ 20 h 20"/>
                  <a:gd name="T2" fmla="*/ 10 w 10"/>
                  <a:gd name="T3" fmla="*/ 3 h 20"/>
                  <a:gd name="T4" fmla="*/ 6 w 10"/>
                  <a:gd name="T5" fmla="*/ 0 h 20"/>
                  <a:gd name="T6" fmla="*/ 0 w 10"/>
                  <a:gd name="T7" fmla="*/ 17 h 20"/>
                  <a:gd name="T8" fmla="*/ 4 w 10"/>
                  <a:gd name="T9" fmla="*/ 20 h 20"/>
                </a:gdLst>
                <a:ahLst/>
                <a:cxnLst>
                  <a:cxn ang="0">
                    <a:pos x="T0" y="T1"/>
                  </a:cxn>
                  <a:cxn ang="0">
                    <a:pos x="T2" y="T3"/>
                  </a:cxn>
                  <a:cxn ang="0">
                    <a:pos x="T4" y="T5"/>
                  </a:cxn>
                  <a:cxn ang="0">
                    <a:pos x="T6" y="T7"/>
                  </a:cxn>
                  <a:cxn ang="0">
                    <a:pos x="T8" y="T9"/>
                  </a:cxn>
                </a:cxnLst>
                <a:rect l="0" t="0" r="r" b="b"/>
                <a:pathLst>
                  <a:path w="10" h="20">
                    <a:moveTo>
                      <a:pt x="4" y="20"/>
                    </a:moveTo>
                    <a:lnTo>
                      <a:pt x="10" y="3"/>
                    </a:lnTo>
                    <a:lnTo>
                      <a:pt x="6" y="0"/>
                    </a:lnTo>
                    <a:lnTo>
                      <a:pt x="0" y="17"/>
                    </a:lnTo>
                    <a:lnTo>
                      <a:pt x="4" y="2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8" name="Freeform 84"/>
              <p:cNvSpPr>
                <a:spLocks/>
              </p:cNvSpPr>
              <p:nvPr/>
            </p:nvSpPr>
            <p:spPr bwMode="auto">
              <a:xfrm>
                <a:off x="4910" y="3644"/>
                <a:ext cx="14" cy="20"/>
              </a:xfrm>
              <a:custGeom>
                <a:avLst/>
                <a:gdLst>
                  <a:gd name="T0" fmla="*/ 10 w 11"/>
                  <a:gd name="T1" fmla="*/ 7 h 14"/>
                  <a:gd name="T2" fmla="*/ 4 w 11"/>
                  <a:gd name="T3" fmla="*/ 13 h 14"/>
                  <a:gd name="T4" fmla="*/ 1 w 11"/>
                  <a:gd name="T5" fmla="*/ 6 h 14"/>
                  <a:gd name="T6" fmla="*/ 6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0" y="11"/>
                      <a:pt x="7" y="14"/>
                      <a:pt x="4" y="13"/>
                    </a:cubicBezTo>
                    <a:cubicBezTo>
                      <a:pt x="2" y="13"/>
                      <a:pt x="0" y="10"/>
                      <a:pt x="1" y="6"/>
                    </a:cubicBezTo>
                    <a:cubicBezTo>
                      <a:pt x="1" y="3"/>
                      <a:pt x="4" y="0"/>
                      <a:pt x="6" y="0"/>
                    </a:cubicBezTo>
                    <a:cubicBezTo>
                      <a:pt x="9" y="1"/>
                      <a:pt x="11" y="4"/>
                      <a:pt x="10" y="7"/>
                    </a:cubicBezTo>
                    <a:close/>
                  </a:path>
                </a:pathLst>
              </a:custGeom>
              <a:solidFill>
                <a:srgbClr val="75C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90" name="Group 89"/>
            <p:cNvGrpSpPr/>
            <p:nvPr/>
          </p:nvGrpSpPr>
          <p:grpSpPr>
            <a:xfrm>
              <a:off x="6656728" y="5613250"/>
              <a:ext cx="831850" cy="984251"/>
              <a:chOff x="6419850" y="5919788"/>
              <a:chExt cx="831850" cy="984251"/>
            </a:xfrm>
          </p:grpSpPr>
          <p:sp>
            <p:nvSpPr>
              <p:cNvPr id="55" name="AutoShape 49"/>
              <p:cNvSpPr>
                <a:spLocks noChangeAspect="1" noChangeArrowheads="1" noTextEdit="1"/>
              </p:cNvSpPr>
              <p:nvPr/>
            </p:nvSpPr>
            <p:spPr bwMode="auto">
              <a:xfrm>
                <a:off x="6419850" y="5919788"/>
                <a:ext cx="8318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6" name="Freeform 51"/>
              <p:cNvSpPr>
                <a:spLocks/>
              </p:cNvSpPr>
              <p:nvPr/>
            </p:nvSpPr>
            <p:spPr bwMode="auto">
              <a:xfrm>
                <a:off x="6757988" y="5922963"/>
                <a:ext cx="490538" cy="722313"/>
              </a:xfrm>
              <a:custGeom>
                <a:avLst/>
                <a:gdLst>
                  <a:gd name="T0" fmla="*/ 309 w 309"/>
                  <a:gd name="T1" fmla="*/ 185 h 455"/>
                  <a:gd name="T2" fmla="*/ 309 w 309"/>
                  <a:gd name="T3" fmla="*/ 185 h 455"/>
                  <a:gd name="T4" fmla="*/ 19 w 309"/>
                  <a:gd name="T5" fmla="*/ 0 h 455"/>
                  <a:gd name="T6" fmla="*/ 0 w 309"/>
                  <a:gd name="T7" fmla="*/ 11 h 455"/>
                  <a:gd name="T8" fmla="*/ 0 w 309"/>
                  <a:gd name="T9" fmla="*/ 267 h 455"/>
                  <a:gd name="T10" fmla="*/ 290 w 309"/>
                  <a:gd name="T11" fmla="*/ 455 h 455"/>
                  <a:gd name="T12" fmla="*/ 290 w 309"/>
                  <a:gd name="T13" fmla="*/ 455 h 455"/>
                  <a:gd name="T14" fmla="*/ 290 w 309"/>
                  <a:gd name="T15" fmla="*/ 455 h 455"/>
                  <a:gd name="T16" fmla="*/ 290 w 309"/>
                  <a:gd name="T17" fmla="*/ 455 h 455"/>
                  <a:gd name="T18" fmla="*/ 290 w 309"/>
                  <a:gd name="T19" fmla="*/ 455 h 455"/>
                  <a:gd name="T20" fmla="*/ 309 w 309"/>
                  <a:gd name="T21" fmla="*/ 442 h 455"/>
                  <a:gd name="T22" fmla="*/ 309 w 309"/>
                  <a:gd name="T23" fmla="*/ 18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455">
                    <a:moveTo>
                      <a:pt x="309" y="185"/>
                    </a:moveTo>
                    <a:lnTo>
                      <a:pt x="309" y="185"/>
                    </a:lnTo>
                    <a:lnTo>
                      <a:pt x="19" y="0"/>
                    </a:lnTo>
                    <a:lnTo>
                      <a:pt x="0" y="11"/>
                    </a:lnTo>
                    <a:lnTo>
                      <a:pt x="0" y="267"/>
                    </a:lnTo>
                    <a:lnTo>
                      <a:pt x="290" y="455"/>
                    </a:lnTo>
                    <a:lnTo>
                      <a:pt x="290" y="455"/>
                    </a:lnTo>
                    <a:lnTo>
                      <a:pt x="290" y="455"/>
                    </a:lnTo>
                    <a:lnTo>
                      <a:pt x="290" y="455"/>
                    </a:lnTo>
                    <a:lnTo>
                      <a:pt x="290" y="455"/>
                    </a:lnTo>
                    <a:lnTo>
                      <a:pt x="309" y="442"/>
                    </a:lnTo>
                    <a:lnTo>
                      <a:pt x="309" y="185"/>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7" name="Freeform 52"/>
              <p:cNvSpPr>
                <a:spLocks/>
              </p:cNvSpPr>
              <p:nvPr/>
            </p:nvSpPr>
            <p:spPr bwMode="auto">
              <a:xfrm>
                <a:off x="6423025" y="6346826"/>
                <a:ext cx="795338" cy="557213"/>
              </a:xfrm>
              <a:custGeom>
                <a:avLst/>
                <a:gdLst>
                  <a:gd name="T0" fmla="*/ 501 w 501"/>
                  <a:gd name="T1" fmla="*/ 188 h 351"/>
                  <a:gd name="T2" fmla="*/ 211 w 501"/>
                  <a:gd name="T3" fmla="*/ 0 h 351"/>
                  <a:gd name="T4" fmla="*/ 0 w 501"/>
                  <a:gd name="T5" fmla="*/ 141 h 351"/>
                  <a:gd name="T6" fmla="*/ 0 w 501"/>
                  <a:gd name="T7" fmla="*/ 164 h 351"/>
                  <a:gd name="T8" fmla="*/ 290 w 501"/>
                  <a:gd name="T9" fmla="*/ 351 h 351"/>
                  <a:gd name="T10" fmla="*/ 290 w 501"/>
                  <a:gd name="T11" fmla="*/ 351 h 351"/>
                  <a:gd name="T12" fmla="*/ 290 w 501"/>
                  <a:gd name="T13" fmla="*/ 351 h 351"/>
                  <a:gd name="T14" fmla="*/ 290 w 501"/>
                  <a:gd name="T15" fmla="*/ 351 h 351"/>
                  <a:gd name="T16" fmla="*/ 290 w 501"/>
                  <a:gd name="T17" fmla="*/ 351 h 351"/>
                  <a:gd name="T18" fmla="*/ 501 w 501"/>
                  <a:gd name="T19" fmla="*/ 212 h 351"/>
                  <a:gd name="T20" fmla="*/ 501 w 501"/>
                  <a:gd name="T21" fmla="*/ 188 h 351"/>
                  <a:gd name="T22" fmla="*/ 501 w 501"/>
                  <a:gd name="T23" fmla="*/ 18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351">
                    <a:moveTo>
                      <a:pt x="501" y="188"/>
                    </a:moveTo>
                    <a:lnTo>
                      <a:pt x="211" y="0"/>
                    </a:lnTo>
                    <a:lnTo>
                      <a:pt x="0" y="141"/>
                    </a:lnTo>
                    <a:lnTo>
                      <a:pt x="0" y="164"/>
                    </a:lnTo>
                    <a:lnTo>
                      <a:pt x="290" y="351"/>
                    </a:lnTo>
                    <a:lnTo>
                      <a:pt x="290" y="351"/>
                    </a:lnTo>
                    <a:lnTo>
                      <a:pt x="290" y="351"/>
                    </a:lnTo>
                    <a:lnTo>
                      <a:pt x="290" y="351"/>
                    </a:lnTo>
                    <a:lnTo>
                      <a:pt x="290" y="351"/>
                    </a:lnTo>
                    <a:lnTo>
                      <a:pt x="501" y="212"/>
                    </a:lnTo>
                    <a:lnTo>
                      <a:pt x="501" y="188"/>
                    </a:lnTo>
                    <a:lnTo>
                      <a:pt x="501" y="188"/>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8" name="Freeform 53"/>
              <p:cNvSpPr>
                <a:spLocks/>
              </p:cNvSpPr>
              <p:nvPr/>
            </p:nvSpPr>
            <p:spPr bwMode="auto">
              <a:xfrm>
                <a:off x="6757988" y="5922963"/>
                <a:ext cx="490538" cy="314325"/>
              </a:xfrm>
              <a:custGeom>
                <a:avLst/>
                <a:gdLst>
                  <a:gd name="T0" fmla="*/ 290 w 309"/>
                  <a:gd name="T1" fmla="*/ 198 h 198"/>
                  <a:gd name="T2" fmla="*/ 0 w 309"/>
                  <a:gd name="T3" fmla="*/ 11 h 198"/>
                  <a:gd name="T4" fmla="*/ 19 w 309"/>
                  <a:gd name="T5" fmla="*/ 0 h 198"/>
                  <a:gd name="T6" fmla="*/ 309 w 309"/>
                  <a:gd name="T7" fmla="*/ 185 h 198"/>
                  <a:gd name="T8" fmla="*/ 290 w 309"/>
                  <a:gd name="T9" fmla="*/ 198 h 198"/>
                </a:gdLst>
                <a:ahLst/>
                <a:cxnLst>
                  <a:cxn ang="0">
                    <a:pos x="T0" y="T1"/>
                  </a:cxn>
                  <a:cxn ang="0">
                    <a:pos x="T2" y="T3"/>
                  </a:cxn>
                  <a:cxn ang="0">
                    <a:pos x="T4" y="T5"/>
                  </a:cxn>
                  <a:cxn ang="0">
                    <a:pos x="T6" y="T7"/>
                  </a:cxn>
                  <a:cxn ang="0">
                    <a:pos x="T8" y="T9"/>
                  </a:cxn>
                </a:cxnLst>
                <a:rect l="0" t="0" r="r" b="b"/>
                <a:pathLst>
                  <a:path w="309" h="198">
                    <a:moveTo>
                      <a:pt x="290" y="198"/>
                    </a:moveTo>
                    <a:lnTo>
                      <a:pt x="0" y="11"/>
                    </a:lnTo>
                    <a:lnTo>
                      <a:pt x="19" y="0"/>
                    </a:lnTo>
                    <a:lnTo>
                      <a:pt x="309" y="185"/>
                    </a:lnTo>
                    <a:lnTo>
                      <a:pt x="290" y="198"/>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9" name="Freeform 54"/>
              <p:cNvSpPr>
                <a:spLocks/>
              </p:cNvSpPr>
              <p:nvPr/>
            </p:nvSpPr>
            <p:spPr bwMode="auto">
              <a:xfrm>
                <a:off x="7218363" y="6216651"/>
                <a:ext cx="30163" cy="428625"/>
              </a:xfrm>
              <a:custGeom>
                <a:avLst/>
                <a:gdLst>
                  <a:gd name="T0" fmla="*/ 0 w 19"/>
                  <a:gd name="T1" fmla="*/ 13 h 270"/>
                  <a:gd name="T2" fmla="*/ 0 w 19"/>
                  <a:gd name="T3" fmla="*/ 270 h 270"/>
                  <a:gd name="T4" fmla="*/ 19 w 19"/>
                  <a:gd name="T5" fmla="*/ 257 h 270"/>
                  <a:gd name="T6" fmla="*/ 19 w 19"/>
                  <a:gd name="T7" fmla="*/ 0 h 270"/>
                  <a:gd name="T8" fmla="*/ 0 w 19"/>
                  <a:gd name="T9" fmla="*/ 13 h 270"/>
                </a:gdLst>
                <a:ahLst/>
                <a:cxnLst>
                  <a:cxn ang="0">
                    <a:pos x="T0" y="T1"/>
                  </a:cxn>
                  <a:cxn ang="0">
                    <a:pos x="T2" y="T3"/>
                  </a:cxn>
                  <a:cxn ang="0">
                    <a:pos x="T4" y="T5"/>
                  </a:cxn>
                  <a:cxn ang="0">
                    <a:pos x="T6" y="T7"/>
                  </a:cxn>
                  <a:cxn ang="0">
                    <a:pos x="T8" y="T9"/>
                  </a:cxn>
                </a:cxnLst>
                <a:rect l="0" t="0" r="r" b="b"/>
                <a:pathLst>
                  <a:path w="19" h="270">
                    <a:moveTo>
                      <a:pt x="0" y="13"/>
                    </a:moveTo>
                    <a:lnTo>
                      <a:pt x="0" y="270"/>
                    </a:lnTo>
                    <a:lnTo>
                      <a:pt x="19" y="257"/>
                    </a:lnTo>
                    <a:lnTo>
                      <a:pt x="19" y="0"/>
                    </a:lnTo>
                    <a:lnTo>
                      <a:pt x="0" y="13"/>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0" name="Freeform 55"/>
              <p:cNvSpPr>
                <a:spLocks/>
              </p:cNvSpPr>
              <p:nvPr/>
            </p:nvSpPr>
            <p:spPr bwMode="auto">
              <a:xfrm>
                <a:off x="6757988" y="5940426"/>
                <a:ext cx="460375" cy="704850"/>
              </a:xfrm>
              <a:custGeom>
                <a:avLst/>
                <a:gdLst>
                  <a:gd name="T0" fmla="*/ 290 w 290"/>
                  <a:gd name="T1" fmla="*/ 187 h 444"/>
                  <a:gd name="T2" fmla="*/ 0 w 290"/>
                  <a:gd name="T3" fmla="*/ 0 h 444"/>
                  <a:gd name="T4" fmla="*/ 0 w 290"/>
                  <a:gd name="T5" fmla="*/ 256 h 444"/>
                  <a:gd name="T6" fmla="*/ 290 w 290"/>
                  <a:gd name="T7" fmla="*/ 444 h 444"/>
                  <a:gd name="T8" fmla="*/ 290 w 290"/>
                  <a:gd name="T9" fmla="*/ 187 h 444"/>
                </a:gdLst>
                <a:ahLst/>
                <a:cxnLst>
                  <a:cxn ang="0">
                    <a:pos x="T0" y="T1"/>
                  </a:cxn>
                  <a:cxn ang="0">
                    <a:pos x="T2" y="T3"/>
                  </a:cxn>
                  <a:cxn ang="0">
                    <a:pos x="T4" y="T5"/>
                  </a:cxn>
                  <a:cxn ang="0">
                    <a:pos x="T6" y="T7"/>
                  </a:cxn>
                  <a:cxn ang="0">
                    <a:pos x="T8" y="T9"/>
                  </a:cxn>
                </a:cxnLst>
                <a:rect l="0" t="0" r="r" b="b"/>
                <a:pathLst>
                  <a:path w="290" h="444">
                    <a:moveTo>
                      <a:pt x="290" y="187"/>
                    </a:moveTo>
                    <a:lnTo>
                      <a:pt x="0" y="0"/>
                    </a:lnTo>
                    <a:lnTo>
                      <a:pt x="0" y="256"/>
                    </a:lnTo>
                    <a:lnTo>
                      <a:pt x="290" y="444"/>
                    </a:lnTo>
                    <a:lnTo>
                      <a:pt x="290" y="187"/>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1" name="Freeform 56"/>
              <p:cNvSpPr>
                <a:spLocks/>
              </p:cNvSpPr>
              <p:nvPr/>
            </p:nvSpPr>
            <p:spPr bwMode="auto">
              <a:xfrm>
                <a:off x="6783388" y="5988051"/>
                <a:ext cx="412750" cy="612775"/>
              </a:xfrm>
              <a:custGeom>
                <a:avLst/>
                <a:gdLst>
                  <a:gd name="T0" fmla="*/ 260 w 260"/>
                  <a:gd name="T1" fmla="*/ 169 h 386"/>
                  <a:gd name="T2" fmla="*/ 0 w 260"/>
                  <a:gd name="T3" fmla="*/ 0 h 386"/>
                  <a:gd name="T4" fmla="*/ 0 w 260"/>
                  <a:gd name="T5" fmla="*/ 218 h 386"/>
                  <a:gd name="T6" fmla="*/ 260 w 260"/>
                  <a:gd name="T7" fmla="*/ 386 h 386"/>
                  <a:gd name="T8" fmla="*/ 260 w 260"/>
                  <a:gd name="T9" fmla="*/ 169 h 386"/>
                </a:gdLst>
                <a:ahLst/>
                <a:cxnLst>
                  <a:cxn ang="0">
                    <a:pos x="T0" y="T1"/>
                  </a:cxn>
                  <a:cxn ang="0">
                    <a:pos x="T2" y="T3"/>
                  </a:cxn>
                  <a:cxn ang="0">
                    <a:pos x="T4" y="T5"/>
                  </a:cxn>
                  <a:cxn ang="0">
                    <a:pos x="T6" y="T7"/>
                  </a:cxn>
                  <a:cxn ang="0">
                    <a:pos x="T8" y="T9"/>
                  </a:cxn>
                </a:cxnLst>
                <a:rect l="0" t="0" r="r" b="b"/>
                <a:pathLst>
                  <a:path w="260" h="386">
                    <a:moveTo>
                      <a:pt x="260" y="169"/>
                    </a:moveTo>
                    <a:lnTo>
                      <a:pt x="0" y="0"/>
                    </a:lnTo>
                    <a:lnTo>
                      <a:pt x="0" y="218"/>
                    </a:lnTo>
                    <a:lnTo>
                      <a:pt x="260" y="386"/>
                    </a:lnTo>
                    <a:lnTo>
                      <a:pt x="260" y="169"/>
                    </a:lnTo>
                    <a:close/>
                  </a:path>
                </a:pathLst>
              </a:custGeom>
              <a:solidFill>
                <a:srgbClr val="0487CC"/>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2" name="Freeform 57"/>
              <p:cNvSpPr>
                <a:spLocks/>
              </p:cNvSpPr>
              <p:nvPr/>
            </p:nvSpPr>
            <p:spPr bwMode="auto">
              <a:xfrm>
                <a:off x="6423025" y="6346826"/>
                <a:ext cx="795338" cy="519113"/>
              </a:xfrm>
              <a:custGeom>
                <a:avLst/>
                <a:gdLst>
                  <a:gd name="T0" fmla="*/ 290 w 501"/>
                  <a:gd name="T1" fmla="*/ 327 h 327"/>
                  <a:gd name="T2" fmla="*/ 0 w 501"/>
                  <a:gd name="T3" fmla="*/ 141 h 327"/>
                  <a:gd name="T4" fmla="*/ 211 w 501"/>
                  <a:gd name="T5" fmla="*/ 0 h 327"/>
                  <a:gd name="T6" fmla="*/ 501 w 501"/>
                  <a:gd name="T7" fmla="*/ 188 h 327"/>
                  <a:gd name="T8" fmla="*/ 290 w 501"/>
                  <a:gd name="T9" fmla="*/ 327 h 327"/>
                </a:gdLst>
                <a:ahLst/>
                <a:cxnLst>
                  <a:cxn ang="0">
                    <a:pos x="T0" y="T1"/>
                  </a:cxn>
                  <a:cxn ang="0">
                    <a:pos x="T2" y="T3"/>
                  </a:cxn>
                  <a:cxn ang="0">
                    <a:pos x="T4" y="T5"/>
                  </a:cxn>
                  <a:cxn ang="0">
                    <a:pos x="T6" y="T7"/>
                  </a:cxn>
                  <a:cxn ang="0">
                    <a:pos x="T8" y="T9"/>
                  </a:cxn>
                </a:cxnLst>
                <a:rect l="0" t="0" r="r" b="b"/>
                <a:pathLst>
                  <a:path w="501" h="327">
                    <a:moveTo>
                      <a:pt x="290" y="327"/>
                    </a:moveTo>
                    <a:lnTo>
                      <a:pt x="0" y="141"/>
                    </a:lnTo>
                    <a:lnTo>
                      <a:pt x="211" y="0"/>
                    </a:lnTo>
                    <a:lnTo>
                      <a:pt x="501" y="188"/>
                    </a:lnTo>
                    <a:lnTo>
                      <a:pt x="290" y="327"/>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3" name="Freeform 58"/>
              <p:cNvSpPr>
                <a:spLocks/>
              </p:cNvSpPr>
              <p:nvPr/>
            </p:nvSpPr>
            <p:spPr bwMode="auto">
              <a:xfrm>
                <a:off x="6567488" y="6383338"/>
                <a:ext cx="596900" cy="388938"/>
              </a:xfrm>
              <a:custGeom>
                <a:avLst/>
                <a:gdLst>
                  <a:gd name="T0" fmla="*/ 251 w 376"/>
                  <a:gd name="T1" fmla="*/ 245 h 245"/>
                  <a:gd name="T2" fmla="*/ 0 w 376"/>
                  <a:gd name="T3" fmla="*/ 83 h 245"/>
                  <a:gd name="T4" fmla="*/ 125 w 376"/>
                  <a:gd name="T5" fmla="*/ 0 h 245"/>
                  <a:gd name="T6" fmla="*/ 376 w 376"/>
                  <a:gd name="T7" fmla="*/ 161 h 245"/>
                  <a:gd name="T8" fmla="*/ 251 w 376"/>
                  <a:gd name="T9" fmla="*/ 245 h 245"/>
                </a:gdLst>
                <a:ahLst/>
                <a:cxnLst>
                  <a:cxn ang="0">
                    <a:pos x="T0" y="T1"/>
                  </a:cxn>
                  <a:cxn ang="0">
                    <a:pos x="T2" y="T3"/>
                  </a:cxn>
                  <a:cxn ang="0">
                    <a:pos x="T4" y="T5"/>
                  </a:cxn>
                  <a:cxn ang="0">
                    <a:pos x="T6" y="T7"/>
                  </a:cxn>
                  <a:cxn ang="0">
                    <a:pos x="T8" y="T9"/>
                  </a:cxn>
                </a:cxnLst>
                <a:rect l="0" t="0" r="r" b="b"/>
                <a:pathLst>
                  <a:path w="376" h="245">
                    <a:moveTo>
                      <a:pt x="251" y="245"/>
                    </a:moveTo>
                    <a:lnTo>
                      <a:pt x="0" y="83"/>
                    </a:lnTo>
                    <a:lnTo>
                      <a:pt x="125" y="0"/>
                    </a:lnTo>
                    <a:lnTo>
                      <a:pt x="376" y="161"/>
                    </a:lnTo>
                    <a:lnTo>
                      <a:pt x="251" y="245"/>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4" name="Freeform 59"/>
              <p:cNvSpPr>
                <a:spLocks/>
              </p:cNvSpPr>
              <p:nvPr/>
            </p:nvSpPr>
            <p:spPr bwMode="auto">
              <a:xfrm>
                <a:off x="6600825" y="6607176"/>
                <a:ext cx="187325" cy="123825"/>
              </a:xfrm>
              <a:custGeom>
                <a:avLst/>
                <a:gdLst>
                  <a:gd name="T0" fmla="*/ 70 w 118"/>
                  <a:gd name="T1" fmla="*/ 78 h 78"/>
                  <a:gd name="T2" fmla="*/ 0 w 118"/>
                  <a:gd name="T3" fmla="*/ 32 h 78"/>
                  <a:gd name="T4" fmla="*/ 48 w 118"/>
                  <a:gd name="T5" fmla="*/ 0 h 78"/>
                  <a:gd name="T6" fmla="*/ 118 w 118"/>
                  <a:gd name="T7" fmla="*/ 46 h 78"/>
                  <a:gd name="T8" fmla="*/ 70 w 118"/>
                  <a:gd name="T9" fmla="*/ 78 h 78"/>
                </a:gdLst>
                <a:ahLst/>
                <a:cxnLst>
                  <a:cxn ang="0">
                    <a:pos x="T0" y="T1"/>
                  </a:cxn>
                  <a:cxn ang="0">
                    <a:pos x="T2" y="T3"/>
                  </a:cxn>
                  <a:cxn ang="0">
                    <a:pos x="T4" y="T5"/>
                  </a:cxn>
                  <a:cxn ang="0">
                    <a:pos x="T6" y="T7"/>
                  </a:cxn>
                  <a:cxn ang="0">
                    <a:pos x="T8" y="T9"/>
                  </a:cxn>
                </a:cxnLst>
                <a:rect l="0" t="0" r="r" b="b"/>
                <a:pathLst>
                  <a:path w="118" h="78">
                    <a:moveTo>
                      <a:pt x="70" y="78"/>
                    </a:moveTo>
                    <a:lnTo>
                      <a:pt x="0" y="32"/>
                    </a:lnTo>
                    <a:lnTo>
                      <a:pt x="48" y="0"/>
                    </a:lnTo>
                    <a:lnTo>
                      <a:pt x="118" y="46"/>
                    </a:lnTo>
                    <a:lnTo>
                      <a:pt x="70" y="78"/>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5" name="Freeform 60"/>
              <p:cNvSpPr>
                <a:spLocks/>
              </p:cNvSpPr>
              <p:nvPr/>
            </p:nvSpPr>
            <p:spPr bwMode="auto">
              <a:xfrm>
                <a:off x="6883400" y="6645276"/>
                <a:ext cx="334963" cy="258763"/>
              </a:xfrm>
              <a:custGeom>
                <a:avLst/>
                <a:gdLst>
                  <a:gd name="T0" fmla="*/ 0 w 211"/>
                  <a:gd name="T1" fmla="*/ 139 h 163"/>
                  <a:gd name="T2" fmla="*/ 0 w 211"/>
                  <a:gd name="T3" fmla="*/ 163 h 163"/>
                  <a:gd name="T4" fmla="*/ 211 w 211"/>
                  <a:gd name="T5" fmla="*/ 24 h 163"/>
                  <a:gd name="T6" fmla="*/ 211 w 211"/>
                  <a:gd name="T7" fmla="*/ 0 h 163"/>
                  <a:gd name="T8" fmla="*/ 0 w 211"/>
                  <a:gd name="T9" fmla="*/ 139 h 163"/>
                </a:gdLst>
                <a:ahLst/>
                <a:cxnLst>
                  <a:cxn ang="0">
                    <a:pos x="T0" y="T1"/>
                  </a:cxn>
                  <a:cxn ang="0">
                    <a:pos x="T2" y="T3"/>
                  </a:cxn>
                  <a:cxn ang="0">
                    <a:pos x="T4" y="T5"/>
                  </a:cxn>
                  <a:cxn ang="0">
                    <a:pos x="T6" y="T7"/>
                  </a:cxn>
                  <a:cxn ang="0">
                    <a:pos x="T8" y="T9"/>
                  </a:cxn>
                </a:cxnLst>
                <a:rect l="0" t="0" r="r" b="b"/>
                <a:pathLst>
                  <a:path w="211" h="163">
                    <a:moveTo>
                      <a:pt x="0" y="139"/>
                    </a:moveTo>
                    <a:lnTo>
                      <a:pt x="0" y="163"/>
                    </a:lnTo>
                    <a:lnTo>
                      <a:pt x="211" y="24"/>
                    </a:lnTo>
                    <a:lnTo>
                      <a:pt x="211" y="0"/>
                    </a:lnTo>
                    <a:lnTo>
                      <a:pt x="0" y="139"/>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6" name="Freeform 61"/>
              <p:cNvSpPr>
                <a:spLocks/>
              </p:cNvSpPr>
              <p:nvPr/>
            </p:nvSpPr>
            <p:spPr bwMode="auto">
              <a:xfrm>
                <a:off x="6423025" y="6570663"/>
                <a:ext cx="460375" cy="333375"/>
              </a:xfrm>
              <a:custGeom>
                <a:avLst/>
                <a:gdLst>
                  <a:gd name="T0" fmla="*/ 290 w 290"/>
                  <a:gd name="T1" fmla="*/ 186 h 210"/>
                  <a:gd name="T2" fmla="*/ 0 w 290"/>
                  <a:gd name="T3" fmla="*/ 0 h 210"/>
                  <a:gd name="T4" fmla="*/ 0 w 290"/>
                  <a:gd name="T5" fmla="*/ 23 h 210"/>
                  <a:gd name="T6" fmla="*/ 290 w 290"/>
                  <a:gd name="T7" fmla="*/ 210 h 210"/>
                  <a:gd name="T8" fmla="*/ 290 w 290"/>
                  <a:gd name="T9" fmla="*/ 186 h 210"/>
                </a:gdLst>
                <a:ahLst/>
                <a:cxnLst>
                  <a:cxn ang="0">
                    <a:pos x="T0" y="T1"/>
                  </a:cxn>
                  <a:cxn ang="0">
                    <a:pos x="T2" y="T3"/>
                  </a:cxn>
                  <a:cxn ang="0">
                    <a:pos x="T4" y="T5"/>
                  </a:cxn>
                  <a:cxn ang="0">
                    <a:pos x="T6" y="T7"/>
                  </a:cxn>
                  <a:cxn ang="0">
                    <a:pos x="T8" y="T9"/>
                  </a:cxn>
                </a:cxnLst>
                <a:rect l="0" t="0" r="r" b="b"/>
                <a:pathLst>
                  <a:path w="290" h="210">
                    <a:moveTo>
                      <a:pt x="290" y="186"/>
                    </a:moveTo>
                    <a:lnTo>
                      <a:pt x="0" y="0"/>
                    </a:lnTo>
                    <a:lnTo>
                      <a:pt x="0" y="23"/>
                    </a:lnTo>
                    <a:lnTo>
                      <a:pt x="290" y="210"/>
                    </a:lnTo>
                    <a:lnTo>
                      <a:pt x="290" y="186"/>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pic>
        <p:nvPicPr>
          <p:cNvPr id="97" name="Picture 96"/>
          <p:cNvPicPr>
            <a:picLocks noChangeAspect="1"/>
          </p:cNvPicPr>
          <p:nvPr/>
        </p:nvPicPr>
        <p:blipFill>
          <a:blip r:embed="rId3"/>
          <a:stretch>
            <a:fillRect/>
          </a:stretch>
        </p:blipFill>
        <p:spPr>
          <a:xfrm>
            <a:off x="8122699" y="754840"/>
            <a:ext cx="3262336" cy="2310349"/>
          </a:xfrm>
          <a:prstGeom prst="rect">
            <a:avLst/>
          </a:prstGeom>
        </p:spPr>
      </p:pic>
      <p:grpSp>
        <p:nvGrpSpPr>
          <p:cNvPr id="117" name="Group 116"/>
          <p:cNvGrpSpPr/>
          <p:nvPr/>
        </p:nvGrpSpPr>
        <p:grpSpPr>
          <a:xfrm>
            <a:off x="8531317" y="3265102"/>
            <a:ext cx="966479" cy="724481"/>
            <a:chOff x="9680603" y="4223274"/>
            <a:chExt cx="2124075" cy="1382712"/>
          </a:xfrm>
        </p:grpSpPr>
        <p:sp>
          <p:nvSpPr>
            <p:cNvPr id="118"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19"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0"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121" name="Group 120"/>
          <p:cNvGrpSpPr/>
          <p:nvPr/>
        </p:nvGrpSpPr>
        <p:grpSpPr>
          <a:xfrm>
            <a:off x="8683652" y="3417436"/>
            <a:ext cx="966479" cy="724481"/>
            <a:chOff x="9680603" y="4223274"/>
            <a:chExt cx="2124075" cy="1382712"/>
          </a:xfrm>
        </p:grpSpPr>
        <p:sp>
          <p:nvSpPr>
            <p:cNvPr id="122"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3"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4"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125" name="Group 124"/>
          <p:cNvGrpSpPr/>
          <p:nvPr/>
        </p:nvGrpSpPr>
        <p:grpSpPr>
          <a:xfrm>
            <a:off x="8388032" y="3148962"/>
            <a:ext cx="966479" cy="724481"/>
            <a:chOff x="9680603" y="4223274"/>
            <a:chExt cx="2124075" cy="1382712"/>
          </a:xfrm>
        </p:grpSpPr>
        <p:sp>
          <p:nvSpPr>
            <p:cNvPr id="126"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7"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8"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91" name="Group 90"/>
          <p:cNvGrpSpPr/>
          <p:nvPr/>
        </p:nvGrpSpPr>
        <p:grpSpPr>
          <a:xfrm>
            <a:off x="8014886" y="2842835"/>
            <a:ext cx="1083803" cy="1569370"/>
            <a:chOff x="7989888" y="3378200"/>
            <a:chExt cx="1084262" cy="1570038"/>
          </a:xfrm>
        </p:grpSpPr>
        <p:sp>
          <p:nvSpPr>
            <p:cNvPr id="11" name="AutoShape 3"/>
            <p:cNvSpPr>
              <a:spLocks noChangeAspect="1" noChangeArrowheads="1" noTextEdit="1"/>
            </p:cNvSpPr>
            <p:nvPr/>
          </p:nvSpPr>
          <p:spPr bwMode="auto">
            <a:xfrm>
              <a:off x="7989888" y="3378200"/>
              <a:ext cx="10842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 name="Freeform 5"/>
            <p:cNvSpPr>
              <a:spLocks noEditPoints="1"/>
            </p:cNvSpPr>
            <p:nvPr/>
          </p:nvSpPr>
          <p:spPr bwMode="auto">
            <a:xfrm>
              <a:off x="7989888" y="3378200"/>
              <a:ext cx="1084262" cy="156686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3" name="Freeform 6"/>
            <p:cNvSpPr>
              <a:spLocks noEditPoints="1"/>
            </p:cNvSpPr>
            <p:nvPr/>
          </p:nvSpPr>
          <p:spPr bwMode="auto">
            <a:xfrm>
              <a:off x="7989888" y="3378200"/>
              <a:ext cx="1084262" cy="156686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4" name="Oval 7"/>
            <p:cNvSpPr>
              <a:spLocks noChangeArrowheads="1"/>
            </p:cNvSpPr>
            <p:nvPr/>
          </p:nvSpPr>
          <p:spPr bwMode="auto">
            <a:xfrm>
              <a:off x="7997825" y="3378200"/>
              <a:ext cx="1068387" cy="606425"/>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5" name="Freeform 8"/>
            <p:cNvSpPr>
              <a:spLocks/>
            </p:cNvSpPr>
            <p:nvPr/>
          </p:nvSpPr>
          <p:spPr bwMode="auto">
            <a:xfrm>
              <a:off x="8083550" y="3441700"/>
              <a:ext cx="896937" cy="282575"/>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chemeClr val="accent4">
                <a:lumMod val="75000"/>
                <a:lumOff val="25000"/>
              </a:schemeClr>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6" name="Freeform 9"/>
            <p:cNvSpPr>
              <a:spLocks/>
            </p:cNvSpPr>
            <p:nvPr/>
          </p:nvSpPr>
          <p:spPr bwMode="auto">
            <a:xfrm>
              <a:off x="8102600" y="3549424"/>
              <a:ext cx="858837" cy="319088"/>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0487CC"/>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sp>
        <p:nvSpPr>
          <p:cNvPr id="114" name="TextBox 113"/>
          <p:cNvSpPr txBox="1"/>
          <p:nvPr/>
        </p:nvSpPr>
        <p:spPr>
          <a:xfrm>
            <a:off x="311863" y="1459045"/>
            <a:ext cx="4373641" cy="4909722"/>
          </a:xfrm>
          <a:prstGeom prst="rect">
            <a:avLst/>
          </a:prstGeom>
          <a:noFill/>
        </p:spPr>
        <p:txBody>
          <a:bodyPr wrap="square" lIns="182802" tIns="146241" rIns="182802" bIns="146241" rtlCol="0">
            <a:spAutoFit/>
          </a:bodyPr>
          <a:lstStyle/>
          <a:p>
            <a:pPr marL="349724" indent="-349724" defTabSz="932384">
              <a:lnSpc>
                <a:spcPct val="90000"/>
              </a:lnSpc>
              <a:spcBef>
                <a:spcPts val="1198"/>
              </a:spcBef>
              <a:buFont typeface="Arial" panose="020B0604020202020204" pitchFamily="34" charset="0"/>
              <a:buChar char="•"/>
              <a:defRPr/>
            </a:pPr>
            <a:r>
              <a:rPr lang="en-US" sz="2000" kern="0" dirty="0">
                <a:gradFill>
                  <a:gsLst>
                    <a:gs pos="2917">
                      <a:srgbClr val="505050"/>
                    </a:gs>
                    <a:gs pos="30000">
                      <a:srgbClr val="505050"/>
                    </a:gs>
                  </a:gsLst>
                  <a:lin ang="5400000" scaled="0"/>
                </a:gradFill>
              </a:rPr>
              <a:t>Create business processes and workflows visually</a:t>
            </a:r>
          </a:p>
          <a:p>
            <a:pPr marL="349724" indent="-349724" defTabSz="932384">
              <a:lnSpc>
                <a:spcPct val="90000"/>
              </a:lnSpc>
              <a:spcBef>
                <a:spcPts val="1198"/>
              </a:spcBef>
              <a:buFont typeface="Arial" panose="020B0604020202020204" pitchFamily="34" charset="0"/>
              <a:buChar char="•"/>
              <a:defRPr/>
            </a:pPr>
            <a:r>
              <a:rPr lang="en-US" sz="2000" kern="0" dirty="0">
                <a:gradFill>
                  <a:gsLst>
                    <a:gs pos="2917">
                      <a:srgbClr val="505050"/>
                    </a:gs>
                    <a:gs pos="30000">
                      <a:srgbClr val="505050"/>
                    </a:gs>
                  </a:gsLst>
                  <a:lin ang="5400000" scaled="0"/>
                </a:gradFill>
              </a:rPr>
              <a:t>Integrate with SaaS and enterprise applications</a:t>
            </a:r>
          </a:p>
          <a:p>
            <a:pPr marL="349724" indent="-349724" defTabSz="932384">
              <a:lnSpc>
                <a:spcPct val="90000"/>
              </a:lnSpc>
              <a:spcBef>
                <a:spcPts val="1198"/>
              </a:spcBef>
              <a:buFont typeface="Arial" panose="020B0604020202020204" pitchFamily="34" charset="0"/>
              <a:buChar char="•"/>
              <a:defRPr/>
            </a:pPr>
            <a:r>
              <a:rPr lang="en-US" sz="2000" kern="0" dirty="0">
                <a:gradFill>
                  <a:gsLst>
                    <a:gs pos="2917">
                      <a:srgbClr val="505050"/>
                    </a:gs>
                    <a:gs pos="30000">
                      <a:srgbClr val="505050"/>
                    </a:gs>
                  </a:gsLst>
                  <a:lin ang="5400000" scaled="0"/>
                </a:gradFill>
              </a:rPr>
              <a:t>Unlock value across on-premises and cloud</a:t>
            </a:r>
          </a:p>
          <a:p>
            <a:pPr marL="349724" indent="-349724" defTabSz="932384">
              <a:lnSpc>
                <a:spcPct val="90000"/>
              </a:lnSpc>
              <a:spcBef>
                <a:spcPts val="1198"/>
              </a:spcBef>
              <a:buFont typeface="Arial" panose="020B0604020202020204" pitchFamily="34" charset="0"/>
              <a:buChar char="•"/>
              <a:defRPr/>
            </a:pPr>
            <a:r>
              <a:rPr lang="en-US" sz="2000" kern="0" dirty="0">
                <a:gradFill>
                  <a:gsLst>
                    <a:gs pos="2917">
                      <a:srgbClr val="505050"/>
                    </a:gs>
                    <a:gs pos="30000">
                      <a:srgbClr val="505050"/>
                    </a:gs>
                  </a:gsLst>
                  <a:lin ang="5400000" scaled="0"/>
                </a:gradFill>
              </a:rPr>
              <a:t>Automate EAI, B2B/EDI, and business processes</a:t>
            </a:r>
          </a:p>
          <a:p>
            <a:pPr marL="349724" indent="-349724" defTabSz="932384">
              <a:lnSpc>
                <a:spcPct val="90000"/>
              </a:lnSpc>
              <a:spcBef>
                <a:spcPts val="1198"/>
              </a:spcBef>
              <a:buFont typeface="Arial" panose="020B0604020202020204" pitchFamily="34" charset="0"/>
              <a:buChar char="•"/>
              <a:defRPr/>
            </a:pPr>
            <a:r>
              <a:rPr lang="en-US" sz="2000" kern="0" dirty="0">
                <a:gradFill>
                  <a:gsLst>
                    <a:gs pos="2917">
                      <a:srgbClr val="505050"/>
                    </a:gs>
                    <a:gs pos="30000">
                      <a:srgbClr val="505050"/>
                    </a:gs>
                  </a:gsLst>
                  <a:lin ang="5400000" scaled="0"/>
                </a:gradFill>
              </a:rPr>
              <a:t>Leverage Integration Platform as a Service (</a:t>
            </a:r>
            <a:r>
              <a:rPr lang="en-US" sz="2000" kern="0" dirty="0" err="1">
                <a:gradFill>
                  <a:gsLst>
                    <a:gs pos="2917">
                      <a:srgbClr val="505050"/>
                    </a:gs>
                    <a:gs pos="30000">
                      <a:srgbClr val="505050"/>
                    </a:gs>
                  </a:gsLst>
                  <a:lin ang="5400000" scaled="0"/>
                </a:gradFill>
              </a:rPr>
              <a:t>iPaaS</a:t>
            </a:r>
            <a:r>
              <a:rPr lang="en-US" sz="2000" kern="0" dirty="0">
                <a:gradFill>
                  <a:gsLst>
                    <a:gs pos="2917">
                      <a:srgbClr val="505050"/>
                    </a:gs>
                    <a:gs pos="30000">
                      <a:srgbClr val="505050"/>
                    </a:gs>
                  </a:gsLst>
                  <a:lin ang="5400000" scaled="0"/>
                </a:gradFill>
              </a:rPr>
              <a:t>)</a:t>
            </a:r>
          </a:p>
          <a:p>
            <a:pPr marL="349724" indent="-349724" defTabSz="932384">
              <a:lnSpc>
                <a:spcPct val="90000"/>
              </a:lnSpc>
              <a:spcBef>
                <a:spcPts val="1198"/>
              </a:spcBef>
              <a:buFont typeface="Arial" panose="020B0604020202020204" pitchFamily="34" charset="0"/>
              <a:buChar char="•"/>
              <a:defRPr/>
            </a:pPr>
            <a:r>
              <a:rPr lang="en-US" sz="2000" kern="0" dirty="0">
                <a:gradFill>
                  <a:gsLst>
                    <a:gs pos="2917">
                      <a:srgbClr val="505050"/>
                    </a:gs>
                    <a:gs pos="30000">
                      <a:srgbClr val="505050"/>
                    </a:gs>
                  </a:gsLst>
                  <a:lin ang="5400000" scaled="0"/>
                </a:gradFill>
              </a:rPr>
              <a:t>Transform workflows into intelligent actions</a:t>
            </a:r>
          </a:p>
          <a:p>
            <a:pPr defTabSz="932384">
              <a:lnSpc>
                <a:spcPct val="90000"/>
              </a:lnSpc>
              <a:spcBef>
                <a:spcPts val="1198"/>
              </a:spcBef>
              <a:defRPr/>
            </a:pPr>
            <a:endParaRPr lang="en-US" sz="2000" kern="0" dirty="0">
              <a:gradFill>
                <a:gsLst>
                  <a:gs pos="2917">
                    <a:srgbClr val="505050"/>
                  </a:gs>
                  <a:gs pos="30000">
                    <a:srgbClr val="505050"/>
                  </a:gs>
                </a:gsLst>
                <a:lin ang="5400000" scaled="0"/>
              </a:gradFill>
            </a:endParaRPr>
          </a:p>
        </p:txBody>
      </p:sp>
      <p:sp>
        <p:nvSpPr>
          <p:cNvPr id="3" name="Title 2"/>
          <p:cNvSpPr>
            <a:spLocks noGrp="1"/>
          </p:cNvSpPr>
          <p:nvPr>
            <p:ph type="title"/>
          </p:nvPr>
        </p:nvSpPr>
        <p:spPr>
          <a:xfrm>
            <a:off x="276326" y="296184"/>
            <a:ext cx="4799236" cy="799083"/>
          </a:xfrm>
        </p:spPr>
        <p:txBody>
          <a:bodyPr/>
          <a:lstStyle/>
          <a:p>
            <a:r>
              <a:rPr lang="en-US" sz="3998" dirty="0"/>
              <a:t>Azure </a:t>
            </a:r>
            <a:r>
              <a:rPr lang="en-US" sz="3998" spc="-120" dirty="0"/>
              <a:t>Logic Apps</a:t>
            </a:r>
            <a:endParaRPr lang="en-US" sz="3998" dirty="0"/>
          </a:p>
        </p:txBody>
      </p:sp>
    </p:spTree>
    <p:extLst>
      <p:ext uri="{BB962C8B-B14F-4D97-AF65-F5344CB8AC3E}">
        <p14:creationId xmlns:p14="http://schemas.microsoft.com/office/powerpoint/2010/main" val="144562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1000"/>
                                        <p:tgtEl>
                                          <p:spTgt spid="114">
                                            <p:txEl>
                                              <p:pRg st="0" end="0"/>
                                            </p:txEl>
                                          </p:spTgt>
                                        </p:tgtEl>
                                      </p:cBhvr>
                                    </p:animEffect>
                                    <p:anim calcmode="lin" valueType="num">
                                      <p:cBhvr>
                                        <p:cTn id="8" dur="10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4">
                                            <p:txEl>
                                              <p:pRg st="1" end="1"/>
                                            </p:txEl>
                                          </p:spTgt>
                                        </p:tgtEl>
                                        <p:attrNameLst>
                                          <p:attrName>style.visibility</p:attrName>
                                        </p:attrNameLst>
                                      </p:cBhvr>
                                      <p:to>
                                        <p:strVal val="visible"/>
                                      </p:to>
                                    </p:set>
                                    <p:animEffect transition="in" filter="fade">
                                      <p:cBhvr>
                                        <p:cTn id="14" dur="1000"/>
                                        <p:tgtEl>
                                          <p:spTgt spid="114">
                                            <p:txEl>
                                              <p:pRg st="1" end="1"/>
                                            </p:txEl>
                                          </p:spTgt>
                                        </p:tgtEl>
                                      </p:cBhvr>
                                    </p:animEffect>
                                    <p:anim calcmode="lin" valueType="num">
                                      <p:cBhvr>
                                        <p:cTn id="15" dur="1000" fill="hold"/>
                                        <p:tgtEl>
                                          <p:spTgt spid="1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4">
                                            <p:txEl>
                                              <p:pRg st="2" end="2"/>
                                            </p:txEl>
                                          </p:spTgt>
                                        </p:tgtEl>
                                        <p:attrNameLst>
                                          <p:attrName>style.visibility</p:attrName>
                                        </p:attrNameLst>
                                      </p:cBhvr>
                                      <p:to>
                                        <p:strVal val="visible"/>
                                      </p:to>
                                    </p:set>
                                    <p:animEffect transition="in" filter="fade">
                                      <p:cBhvr>
                                        <p:cTn id="21" dur="1000"/>
                                        <p:tgtEl>
                                          <p:spTgt spid="114">
                                            <p:txEl>
                                              <p:pRg st="2" end="2"/>
                                            </p:txEl>
                                          </p:spTgt>
                                        </p:tgtEl>
                                      </p:cBhvr>
                                    </p:animEffect>
                                    <p:anim calcmode="lin" valueType="num">
                                      <p:cBhvr>
                                        <p:cTn id="22" dur="1000" fill="hold"/>
                                        <p:tgtEl>
                                          <p:spTgt spid="1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4">
                                            <p:txEl>
                                              <p:pRg st="3" end="3"/>
                                            </p:txEl>
                                          </p:spTgt>
                                        </p:tgtEl>
                                        <p:attrNameLst>
                                          <p:attrName>style.visibility</p:attrName>
                                        </p:attrNameLst>
                                      </p:cBhvr>
                                      <p:to>
                                        <p:strVal val="visible"/>
                                      </p:to>
                                    </p:set>
                                    <p:animEffect transition="in" filter="fade">
                                      <p:cBhvr>
                                        <p:cTn id="28" dur="1000"/>
                                        <p:tgtEl>
                                          <p:spTgt spid="114">
                                            <p:txEl>
                                              <p:pRg st="3" end="3"/>
                                            </p:txEl>
                                          </p:spTgt>
                                        </p:tgtEl>
                                      </p:cBhvr>
                                    </p:animEffect>
                                    <p:anim calcmode="lin" valueType="num">
                                      <p:cBhvr>
                                        <p:cTn id="29" dur="1000" fill="hold"/>
                                        <p:tgtEl>
                                          <p:spTgt spid="1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4">
                                            <p:txEl>
                                              <p:pRg st="4" end="4"/>
                                            </p:txEl>
                                          </p:spTgt>
                                        </p:tgtEl>
                                        <p:attrNameLst>
                                          <p:attrName>style.visibility</p:attrName>
                                        </p:attrNameLst>
                                      </p:cBhvr>
                                      <p:to>
                                        <p:strVal val="visible"/>
                                      </p:to>
                                    </p:set>
                                    <p:animEffect transition="in" filter="fade">
                                      <p:cBhvr>
                                        <p:cTn id="35" dur="1000"/>
                                        <p:tgtEl>
                                          <p:spTgt spid="114">
                                            <p:txEl>
                                              <p:pRg st="4" end="4"/>
                                            </p:txEl>
                                          </p:spTgt>
                                        </p:tgtEl>
                                      </p:cBhvr>
                                    </p:animEffect>
                                    <p:anim calcmode="lin" valueType="num">
                                      <p:cBhvr>
                                        <p:cTn id="36" dur="1000" fill="hold"/>
                                        <p:tgtEl>
                                          <p:spTgt spid="11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4">
                                            <p:txEl>
                                              <p:pRg st="5" end="5"/>
                                            </p:txEl>
                                          </p:spTgt>
                                        </p:tgtEl>
                                        <p:attrNameLst>
                                          <p:attrName>style.visibility</p:attrName>
                                        </p:attrNameLst>
                                      </p:cBhvr>
                                      <p:to>
                                        <p:strVal val="visible"/>
                                      </p:to>
                                    </p:set>
                                    <p:animEffect transition="in" filter="fade">
                                      <p:cBhvr>
                                        <p:cTn id="42" dur="1000"/>
                                        <p:tgtEl>
                                          <p:spTgt spid="114">
                                            <p:txEl>
                                              <p:pRg st="5" end="5"/>
                                            </p:txEl>
                                          </p:spTgt>
                                        </p:tgtEl>
                                      </p:cBhvr>
                                    </p:animEffect>
                                    <p:anim calcmode="lin" valueType="num">
                                      <p:cBhvr>
                                        <p:cTn id="43" dur="1000" fill="hold"/>
                                        <p:tgtEl>
                                          <p:spTgt spid="11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Handling</a:t>
            </a:r>
          </a:p>
        </p:txBody>
      </p:sp>
      <p:sp>
        <p:nvSpPr>
          <p:cNvPr id="6" name="Text Placeholder 5"/>
          <p:cNvSpPr>
            <a:spLocks noGrp="1"/>
          </p:cNvSpPr>
          <p:nvPr>
            <p:ph type="body" sz="quarter" idx="10"/>
          </p:nvPr>
        </p:nvSpPr>
        <p:spPr>
          <a:xfrm>
            <a:off x="275483" y="1213174"/>
            <a:ext cx="5942755" cy="5077914"/>
          </a:xfrm>
        </p:spPr>
        <p:txBody>
          <a:bodyPr/>
          <a:lstStyle/>
          <a:p>
            <a:r>
              <a:rPr lang="en-US" sz="2400" dirty="0"/>
              <a:t>Flexibility in content types</a:t>
            </a:r>
          </a:p>
          <a:p>
            <a:r>
              <a:rPr lang="en-US" sz="1599" dirty="0">
                <a:gradFill>
                  <a:gsLst>
                    <a:gs pos="1250">
                      <a:schemeClr val="tx1"/>
                    </a:gs>
                    <a:gs pos="100000">
                      <a:schemeClr val="tx1"/>
                    </a:gs>
                  </a:gsLst>
                  <a:lin ang="5400000" scaled="0"/>
                </a:gradFill>
                <a:latin typeface="+mn-lt"/>
              </a:rPr>
              <a:t>Flexible content, binary, JSON, XML, primitives</a:t>
            </a:r>
          </a:p>
          <a:p>
            <a:r>
              <a:rPr lang="en-US" sz="1599" dirty="0">
                <a:gradFill>
                  <a:gsLst>
                    <a:gs pos="1250">
                      <a:schemeClr val="tx1"/>
                    </a:gs>
                    <a:gs pos="100000">
                      <a:schemeClr val="tx1"/>
                    </a:gs>
                  </a:gsLst>
                  <a:lin ang="5400000" scaled="0"/>
                </a:gradFill>
                <a:latin typeface="+mn-lt"/>
              </a:rPr>
              <a:t>Schema support for JSON schema and XSD</a:t>
            </a:r>
          </a:p>
          <a:p>
            <a:r>
              <a:rPr lang="en-US" sz="2400" dirty="0"/>
              <a:t>Mapping</a:t>
            </a:r>
          </a:p>
          <a:p>
            <a:r>
              <a:rPr lang="en-US" sz="1599" dirty="0">
                <a:gradFill>
                  <a:gsLst>
                    <a:gs pos="1250">
                      <a:schemeClr val="tx1"/>
                    </a:gs>
                    <a:gs pos="100000">
                      <a:schemeClr val="tx1"/>
                    </a:gs>
                  </a:gsLst>
                  <a:lin ang="5400000" scaled="0"/>
                </a:gradFill>
                <a:latin typeface="+mn-lt"/>
              </a:rPr>
              <a:t>XSLT-based – use existing assets</a:t>
            </a:r>
          </a:p>
          <a:p>
            <a:r>
              <a:rPr lang="en-US" sz="1599" dirty="0">
                <a:gradFill>
                  <a:gsLst>
                    <a:gs pos="1250">
                      <a:schemeClr val="tx1"/>
                    </a:gs>
                    <a:gs pos="100000">
                      <a:schemeClr val="tx1"/>
                    </a:gs>
                  </a:gsLst>
                  <a:lin ang="5400000" scaled="0"/>
                </a:gradFill>
                <a:latin typeface="+mn-lt"/>
              </a:rPr>
              <a:t>Visual Studio mapper to create </a:t>
            </a:r>
            <a:r>
              <a:rPr lang="en-US" sz="1599" dirty="0" err="1">
                <a:gradFill>
                  <a:gsLst>
                    <a:gs pos="1250">
                      <a:schemeClr val="tx1"/>
                    </a:gs>
                    <a:gs pos="100000">
                      <a:schemeClr val="tx1"/>
                    </a:gs>
                  </a:gsLst>
                  <a:lin ang="5400000" scaled="0"/>
                </a:gradFill>
                <a:latin typeface="+mn-lt"/>
              </a:rPr>
              <a:t>xslt</a:t>
            </a:r>
            <a:r>
              <a:rPr lang="en-US" sz="1599" dirty="0">
                <a:gradFill>
                  <a:gsLst>
                    <a:gs pos="1250">
                      <a:schemeClr val="tx1"/>
                    </a:gs>
                    <a:gs pos="100000">
                      <a:schemeClr val="tx1"/>
                    </a:gs>
                  </a:gsLst>
                  <a:lin ang="5400000" scaled="0"/>
                </a:gradFill>
                <a:latin typeface="+mn-lt"/>
              </a:rPr>
              <a:t>-based maps</a:t>
            </a:r>
          </a:p>
          <a:p>
            <a:r>
              <a:rPr lang="en-US" sz="1599" dirty="0">
                <a:gradFill>
                  <a:gsLst>
                    <a:gs pos="1250">
                      <a:schemeClr val="tx1"/>
                    </a:gs>
                    <a:gs pos="100000">
                      <a:schemeClr val="tx1"/>
                    </a:gs>
                  </a:gsLst>
                  <a:lin ang="5400000" scaled="0"/>
                </a:gradFill>
                <a:latin typeface="+mn-lt"/>
              </a:rPr>
              <a:t>Parameters support*</a:t>
            </a:r>
          </a:p>
          <a:p>
            <a:r>
              <a:rPr lang="en-US" sz="2400" dirty="0"/>
              <a:t>Validation</a:t>
            </a:r>
          </a:p>
          <a:p>
            <a:r>
              <a:rPr lang="en-US" sz="1599" dirty="0">
                <a:gradFill>
                  <a:gsLst>
                    <a:gs pos="1250">
                      <a:schemeClr val="tx1"/>
                    </a:gs>
                    <a:gs pos="100000">
                      <a:schemeClr val="tx1"/>
                    </a:gs>
                  </a:gsLst>
                  <a:lin ang="5400000" scaled="0"/>
                </a:gradFill>
                <a:latin typeface="+mn-lt"/>
              </a:rPr>
              <a:t>Check for errors in selected schema</a:t>
            </a:r>
          </a:p>
          <a:p>
            <a:r>
              <a:rPr lang="en-US" sz="2400" dirty="0" err="1"/>
              <a:t>Flatfile</a:t>
            </a:r>
            <a:endParaRPr lang="en-US" sz="2400" dirty="0"/>
          </a:p>
          <a:p>
            <a:r>
              <a:rPr lang="en-US" sz="1599" dirty="0">
                <a:gradFill>
                  <a:gsLst>
                    <a:gs pos="1250">
                      <a:schemeClr val="tx1"/>
                    </a:gs>
                    <a:gs pos="100000">
                      <a:schemeClr val="tx1"/>
                    </a:gs>
                  </a:gsLst>
                  <a:lin ang="5400000" scaled="0"/>
                </a:gradFill>
                <a:latin typeface="+mn-lt"/>
              </a:rPr>
              <a:t>Convert to/from </a:t>
            </a:r>
            <a:r>
              <a:rPr lang="en-US" sz="1599" dirty="0" err="1">
                <a:gradFill>
                  <a:gsLst>
                    <a:gs pos="1250">
                      <a:schemeClr val="tx1"/>
                    </a:gs>
                    <a:gs pos="100000">
                      <a:schemeClr val="tx1"/>
                    </a:gs>
                  </a:gsLst>
                  <a:lin ang="5400000" scaled="0"/>
                </a:gradFill>
                <a:latin typeface="+mn-lt"/>
              </a:rPr>
              <a:t>flatfile</a:t>
            </a:r>
            <a:r>
              <a:rPr lang="en-US" sz="1599" dirty="0">
                <a:gradFill>
                  <a:gsLst>
                    <a:gs pos="1250">
                      <a:schemeClr val="tx1"/>
                    </a:gs>
                    <a:gs pos="100000">
                      <a:schemeClr val="tx1"/>
                    </a:gs>
                  </a:gsLst>
                  <a:lin ang="5400000" scaled="0"/>
                </a:gradFill>
                <a:latin typeface="+mn-lt"/>
              </a:rPr>
              <a:t> – csv, delimited, positional</a:t>
            </a:r>
          </a:p>
          <a:p>
            <a:r>
              <a:rPr lang="en-US" sz="1599" dirty="0">
                <a:gradFill>
                  <a:gsLst>
                    <a:gs pos="1250">
                      <a:schemeClr val="tx1"/>
                    </a:gs>
                    <a:gs pos="100000">
                      <a:schemeClr val="tx1"/>
                    </a:gs>
                  </a:gsLst>
                  <a:lin ang="5400000" scaled="0"/>
                </a:gradFill>
                <a:latin typeface="+mn-lt"/>
              </a:rPr>
              <a:t>Built-in type conversion </a:t>
            </a:r>
            <a:r>
              <a:rPr lang="en-US" sz="1599" dirty="0" err="1">
                <a:gradFill>
                  <a:gsLst>
                    <a:gs pos="1250">
                      <a:schemeClr val="tx1"/>
                    </a:gs>
                    <a:gs pos="100000">
                      <a:schemeClr val="tx1"/>
                    </a:gs>
                  </a:gsLst>
                  <a:lin ang="5400000" scaled="0"/>
                </a:gradFill>
                <a:latin typeface="+mn-lt"/>
              </a:rPr>
              <a:t>json</a:t>
            </a:r>
            <a:r>
              <a:rPr lang="en-US" sz="1599" dirty="0">
                <a:gradFill>
                  <a:gsLst>
                    <a:gs pos="1250">
                      <a:schemeClr val="tx1"/>
                    </a:gs>
                    <a:gs pos="100000">
                      <a:schemeClr val="tx1"/>
                    </a:gs>
                  </a:gsLst>
                  <a:lin ang="5400000" scaled="0"/>
                </a:gradFill>
                <a:latin typeface="+mn-lt"/>
              </a:rPr>
              <a:t>&lt;&gt;xml&lt;&gt;base64</a:t>
            </a:r>
          </a:p>
        </p:txBody>
      </p:sp>
      <p:sp>
        <p:nvSpPr>
          <p:cNvPr id="2" name="Text Placeholder 1"/>
          <p:cNvSpPr>
            <a:spLocks noGrp="1"/>
          </p:cNvSpPr>
          <p:nvPr>
            <p:ph type="body" sz="quarter" idx="11"/>
          </p:nvPr>
        </p:nvSpPr>
        <p:spPr>
          <a:xfrm>
            <a:off x="6675375" y="1213173"/>
            <a:ext cx="5485621" cy="4804123"/>
          </a:xfrm>
        </p:spPr>
        <p:txBody>
          <a:bodyPr vert="horz" wrap="square" lIns="146283" tIns="91427" rIns="146283" bIns="91427" rtlCol="0">
            <a:spAutoFit/>
          </a:bodyPr>
          <a:lstStyle/>
          <a:p>
            <a:r>
              <a:rPr lang="en-US" sz="2400" dirty="0"/>
              <a:t>Flexible processing</a:t>
            </a:r>
          </a:p>
          <a:p>
            <a:pPr lvl="1">
              <a:spcBef>
                <a:spcPts val="1224"/>
              </a:spcBef>
              <a:buClr>
                <a:schemeClr val="tx1"/>
              </a:buClr>
            </a:pPr>
            <a:r>
              <a:rPr lang="en-US" sz="1599" dirty="0"/>
              <a:t>Decoupled messaging from processing</a:t>
            </a:r>
          </a:p>
          <a:p>
            <a:pPr lvl="1">
              <a:spcBef>
                <a:spcPts val="1224"/>
              </a:spcBef>
              <a:buClr>
                <a:schemeClr val="tx1"/>
              </a:buClr>
            </a:pPr>
            <a:r>
              <a:rPr lang="en-US" sz="1599" dirty="0"/>
              <a:t>Ability to send data to a batch*</a:t>
            </a:r>
          </a:p>
          <a:p>
            <a:pPr lvl="1">
              <a:spcBef>
                <a:spcPts val="1224"/>
              </a:spcBef>
              <a:buClr>
                <a:schemeClr val="tx1"/>
              </a:buClr>
            </a:pPr>
            <a:r>
              <a:rPr lang="en-US" sz="1599" dirty="0"/>
              <a:t>Release on specific criteria e.g. size/time</a:t>
            </a:r>
          </a:p>
          <a:p>
            <a:pPr lvl="1">
              <a:spcBef>
                <a:spcPts val="1224"/>
              </a:spcBef>
              <a:buClr>
                <a:schemeClr val="tx1"/>
              </a:buClr>
            </a:pPr>
            <a:r>
              <a:rPr lang="en-US" sz="1599" dirty="0"/>
              <a:t>Group by user-defined data (partitioning)</a:t>
            </a:r>
          </a:p>
          <a:p>
            <a:r>
              <a:rPr lang="en-US" sz="1599" dirty="0">
                <a:gradFill>
                  <a:gsLst>
                    <a:gs pos="1250">
                      <a:schemeClr val="tx1"/>
                    </a:gs>
                    <a:gs pos="100000">
                      <a:schemeClr val="tx1"/>
                    </a:gs>
                  </a:gsLst>
                  <a:lin ang="5400000" scaled="0"/>
                </a:gradFill>
                <a:latin typeface="+mn-lt"/>
              </a:rPr>
              <a:t>Or use Flush action to release batch immediately</a:t>
            </a:r>
          </a:p>
          <a:p>
            <a:r>
              <a:rPr lang="en-US" sz="2400" dirty="0"/>
              <a:t>EDI</a:t>
            </a:r>
          </a:p>
          <a:p>
            <a:pPr lvl="1">
              <a:spcBef>
                <a:spcPts val="1224"/>
              </a:spcBef>
              <a:buClr>
                <a:schemeClr val="tx1"/>
              </a:buClr>
            </a:pPr>
            <a:r>
              <a:rPr lang="en-US" sz="1599" dirty="0"/>
              <a:t>Outbound encoders, X12, EDIFACT will make use of batching for B2B</a:t>
            </a:r>
          </a:p>
          <a:p>
            <a:pPr lvl="1">
              <a:spcBef>
                <a:spcPts val="1224"/>
              </a:spcBef>
              <a:buClr>
                <a:schemeClr val="tx1"/>
              </a:buClr>
            </a:pPr>
            <a:r>
              <a:rPr lang="en-US" sz="1599" dirty="0"/>
              <a:t>Out of box X12 and EDIFACT schema</a:t>
            </a:r>
          </a:p>
          <a:p>
            <a:pPr lvl="1">
              <a:spcBef>
                <a:spcPts val="1224"/>
              </a:spcBef>
              <a:buClr>
                <a:schemeClr val="tx1"/>
              </a:buClr>
            </a:pPr>
            <a:r>
              <a:rPr lang="en-US" sz="1599" dirty="0"/>
              <a:t>Leverage batching capabilities</a:t>
            </a:r>
          </a:p>
          <a:p>
            <a:endParaRPr lang="en-US" sz="2400" dirty="0"/>
          </a:p>
        </p:txBody>
      </p:sp>
    </p:spTree>
    <p:extLst>
      <p:ext uri="{BB962C8B-B14F-4D97-AF65-F5344CB8AC3E}">
        <p14:creationId xmlns:p14="http://schemas.microsoft.com/office/powerpoint/2010/main" val="419160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a:t>
            </a:r>
            <a:r>
              <a:rPr lang="en-US" dirty="0" smtClean="0"/>
              <a:t>Messaging</a:t>
            </a:r>
            <a:endParaRPr lang="en-US" dirty="0"/>
          </a:p>
        </p:txBody>
      </p:sp>
      <p:sp>
        <p:nvSpPr>
          <p:cNvPr id="6" name="Text Placeholder 5"/>
          <p:cNvSpPr>
            <a:spLocks noGrp="1"/>
          </p:cNvSpPr>
          <p:nvPr>
            <p:ph type="body" sz="quarter" idx="10"/>
          </p:nvPr>
        </p:nvSpPr>
        <p:spPr>
          <a:xfrm>
            <a:off x="278688" y="1722352"/>
            <a:ext cx="11883829" cy="738454"/>
          </a:xfrm>
        </p:spPr>
        <p:txBody>
          <a:bodyPr/>
          <a:lstStyle/>
          <a:p>
            <a:r>
              <a:rPr lang="en-US" dirty="0">
                <a:solidFill>
                  <a:schemeClr val="accent3"/>
                </a:solidFill>
              </a:rPr>
              <a:t>VETER Pipeline</a:t>
            </a:r>
          </a:p>
        </p:txBody>
      </p:sp>
      <p:graphicFrame>
        <p:nvGraphicFramePr>
          <p:cNvPr id="4" name="Diagram 3"/>
          <p:cNvGraphicFramePr/>
          <p:nvPr>
            <p:extLst>
              <p:ext uri="{D42A27DB-BD31-4B8C-83A1-F6EECF244321}">
                <p14:modId xmlns:p14="http://schemas.microsoft.com/office/powerpoint/2010/main" val="3522572608"/>
              </p:ext>
            </p:extLst>
          </p:nvPr>
        </p:nvGraphicFramePr>
        <p:xfrm>
          <a:off x="1495179" y="544934"/>
          <a:ext cx="9598477" cy="6114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247280" y="4437186"/>
            <a:ext cx="2132995" cy="1058059"/>
          </a:xfrm>
          <a:prstGeom prst="rect">
            <a:avLst/>
          </a:prstGeom>
          <a:noFill/>
        </p:spPr>
        <p:txBody>
          <a:bodyPr wrap="square" lIns="182828" tIns="146262" rIns="182828" bIns="146262" rtlCol="0">
            <a:spAutoFit/>
          </a:bodyPr>
          <a:lstStyle/>
          <a:p>
            <a:pPr>
              <a:lnSpc>
                <a:spcPct val="90000"/>
              </a:lnSpc>
              <a:spcAft>
                <a:spcPts val="600"/>
              </a:spcAft>
            </a:pPr>
            <a:r>
              <a:rPr lang="en-US" dirty="0">
                <a:gradFill>
                  <a:gsLst>
                    <a:gs pos="2917">
                      <a:schemeClr val="tx1"/>
                    </a:gs>
                    <a:gs pos="30000">
                      <a:schemeClr val="tx1"/>
                    </a:gs>
                  </a:gsLst>
                  <a:lin ang="5400000" scaled="0"/>
                </a:gradFill>
              </a:rPr>
              <a:t>Select literals, single nodes or node-sets</a:t>
            </a:r>
          </a:p>
        </p:txBody>
      </p:sp>
      <p:sp>
        <p:nvSpPr>
          <p:cNvPr id="7" name="TextBox 6"/>
          <p:cNvSpPr txBox="1"/>
          <p:nvPr/>
        </p:nvSpPr>
        <p:spPr>
          <a:xfrm>
            <a:off x="1419000" y="4454356"/>
            <a:ext cx="2132995" cy="1312285"/>
          </a:xfrm>
          <a:prstGeom prst="rect">
            <a:avLst/>
          </a:prstGeom>
          <a:noFill/>
        </p:spPr>
        <p:txBody>
          <a:bodyPr wrap="square" lIns="182828" tIns="146262" rIns="182828" bIns="146262" rtlCol="0">
            <a:spAutoFit/>
          </a:bodyPr>
          <a:lstStyle/>
          <a:p>
            <a:pPr>
              <a:lnSpc>
                <a:spcPct val="90000"/>
              </a:lnSpc>
              <a:spcAft>
                <a:spcPts val="600"/>
              </a:spcAft>
            </a:pPr>
            <a:r>
              <a:rPr lang="en-US" dirty="0">
                <a:gradFill>
                  <a:gsLst>
                    <a:gs pos="2917">
                      <a:schemeClr val="tx1"/>
                    </a:gs>
                    <a:gs pos="30000">
                      <a:schemeClr val="tx1"/>
                    </a:gs>
                  </a:gsLst>
                  <a:lin ang="5400000" scaled="0"/>
                </a:gradFill>
              </a:rPr>
              <a:t>Reference schema in Integration Account</a:t>
            </a:r>
          </a:p>
        </p:txBody>
      </p:sp>
      <p:sp>
        <p:nvSpPr>
          <p:cNvPr id="8" name="TextBox 7"/>
          <p:cNvSpPr txBox="1"/>
          <p:nvPr/>
        </p:nvSpPr>
        <p:spPr>
          <a:xfrm>
            <a:off x="5189830" y="4437187"/>
            <a:ext cx="2132995" cy="1390904"/>
          </a:xfrm>
          <a:prstGeom prst="rect">
            <a:avLst/>
          </a:prstGeom>
          <a:noFill/>
        </p:spPr>
        <p:txBody>
          <a:bodyPr wrap="square" lIns="182828" tIns="146262" rIns="182828" bIns="146262" rtlCol="0">
            <a:spAutoFit/>
          </a:bodyPr>
          <a:lstStyle/>
          <a:p>
            <a:pPr>
              <a:lnSpc>
                <a:spcPct val="90000"/>
              </a:lnSpc>
              <a:spcAft>
                <a:spcPts val="600"/>
              </a:spcAft>
            </a:pPr>
            <a:r>
              <a:rPr lang="en-US" dirty="0">
                <a:gradFill>
                  <a:gsLst>
                    <a:gs pos="2917">
                      <a:schemeClr val="tx1"/>
                    </a:gs>
                    <a:gs pos="30000">
                      <a:schemeClr val="tx1"/>
                    </a:gs>
                  </a:gsLst>
                  <a:lin ang="5400000" scaled="0"/>
                </a:gradFill>
              </a:rPr>
              <a:t>BizTalk mapper compatibility</a:t>
            </a:r>
          </a:p>
          <a:p>
            <a:pPr>
              <a:lnSpc>
                <a:spcPct val="90000"/>
              </a:lnSpc>
              <a:spcAft>
                <a:spcPts val="600"/>
              </a:spcAft>
            </a:pPr>
            <a:r>
              <a:rPr lang="en-US" dirty="0">
                <a:gradFill>
                  <a:gsLst>
                    <a:gs pos="2917">
                      <a:schemeClr val="tx1"/>
                    </a:gs>
                    <a:gs pos="30000">
                      <a:schemeClr val="tx1"/>
                    </a:gs>
                  </a:gsLst>
                  <a:lin ang="5400000" scaled="0"/>
                </a:gradFill>
              </a:rPr>
              <a:t>Parameter support (enrich)</a:t>
            </a:r>
          </a:p>
        </p:txBody>
      </p:sp>
      <p:sp>
        <p:nvSpPr>
          <p:cNvPr id="9" name="TextBox 8"/>
          <p:cNvSpPr txBox="1"/>
          <p:nvPr/>
        </p:nvSpPr>
        <p:spPr>
          <a:xfrm>
            <a:off x="6941930" y="4437186"/>
            <a:ext cx="2132995" cy="803833"/>
          </a:xfrm>
          <a:prstGeom prst="rect">
            <a:avLst/>
          </a:prstGeom>
          <a:noFill/>
        </p:spPr>
        <p:txBody>
          <a:bodyPr wrap="square" lIns="182828" tIns="146262" rIns="182828" bIns="146262" rtlCol="0">
            <a:spAutoFit/>
          </a:bodyPr>
          <a:lstStyle/>
          <a:p>
            <a:pPr>
              <a:lnSpc>
                <a:spcPct val="90000"/>
              </a:lnSpc>
              <a:spcAft>
                <a:spcPts val="600"/>
              </a:spcAft>
            </a:pPr>
            <a:r>
              <a:rPr lang="en-US" dirty="0">
                <a:gradFill>
                  <a:gsLst>
                    <a:gs pos="2917">
                      <a:schemeClr val="tx1"/>
                    </a:gs>
                    <a:gs pos="30000">
                      <a:schemeClr val="tx1"/>
                    </a:gs>
                  </a:gsLst>
                  <a:lin ang="5400000" scaled="0"/>
                </a:gradFill>
              </a:rPr>
              <a:t>Construct a new message</a:t>
            </a:r>
          </a:p>
        </p:txBody>
      </p:sp>
    </p:spTree>
    <p:extLst>
      <p:ext uri="{BB962C8B-B14F-4D97-AF65-F5344CB8AC3E}">
        <p14:creationId xmlns:p14="http://schemas.microsoft.com/office/powerpoint/2010/main" val="3941707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0F1FC9C8-89B4-4890-8087-B8D11334D0A3}"/>
                                            </p:graphicEl>
                                          </p:spTgt>
                                        </p:tgtEl>
                                        <p:attrNameLst>
                                          <p:attrName>style.visibility</p:attrName>
                                        </p:attrNameLst>
                                      </p:cBhvr>
                                      <p:to>
                                        <p:strVal val="visible"/>
                                      </p:to>
                                    </p:set>
                                    <p:anim calcmode="lin" valueType="num">
                                      <p:cBhvr additive="base">
                                        <p:cTn id="7" dur="500" fill="hold"/>
                                        <p:tgtEl>
                                          <p:spTgt spid="4">
                                            <p:graphicEl>
                                              <a:dgm id="{0F1FC9C8-89B4-4890-8087-B8D11334D0A3}"/>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0F1FC9C8-89B4-4890-8087-B8D11334D0A3}"/>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B3FF1E74-8D43-40C3-9C7A-B6F49F7ED9E1}"/>
                                            </p:graphicEl>
                                          </p:spTgt>
                                        </p:tgtEl>
                                        <p:attrNameLst>
                                          <p:attrName>style.visibility</p:attrName>
                                        </p:attrNameLst>
                                      </p:cBhvr>
                                      <p:to>
                                        <p:strVal val="visible"/>
                                      </p:to>
                                    </p:set>
                                    <p:anim calcmode="lin" valueType="num">
                                      <p:cBhvr additive="base">
                                        <p:cTn id="11" dur="500" fill="hold"/>
                                        <p:tgtEl>
                                          <p:spTgt spid="4">
                                            <p:graphicEl>
                                              <a:dgm id="{B3FF1E74-8D43-40C3-9C7A-B6F49F7ED9E1}"/>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B3FF1E74-8D43-40C3-9C7A-B6F49F7ED9E1}"/>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
                                            <p:graphicEl>
                                              <a:dgm id="{E8806B15-15EF-49E9-9A5D-F2F10FD3CC23}"/>
                                            </p:graphicEl>
                                          </p:spTgt>
                                        </p:tgtEl>
                                        <p:attrNameLst>
                                          <p:attrName>style.visibility</p:attrName>
                                        </p:attrNameLst>
                                      </p:cBhvr>
                                      <p:to>
                                        <p:strVal val="visible"/>
                                      </p:to>
                                    </p:set>
                                    <p:anim calcmode="lin" valueType="num">
                                      <p:cBhvr additive="base">
                                        <p:cTn id="24" dur="500" fill="hold"/>
                                        <p:tgtEl>
                                          <p:spTgt spid="4">
                                            <p:graphicEl>
                                              <a:dgm id="{E8806B15-15EF-49E9-9A5D-F2F10FD3CC23}"/>
                                            </p:graphic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
                                            <p:graphicEl>
                                              <a:dgm id="{E8806B15-15EF-49E9-9A5D-F2F10FD3CC23}"/>
                                            </p:graphicEl>
                                          </p:spTgt>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
                                            <p:graphicEl>
                                              <a:dgm id="{8111D7F1-6587-45A4-BE71-5EF75F80B485}"/>
                                            </p:graphicEl>
                                          </p:spTgt>
                                        </p:tgtEl>
                                        <p:attrNameLst>
                                          <p:attrName>style.visibility</p:attrName>
                                        </p:attrNameLst>
                                      </p:cBhvr>
                                      <p:to>
                                        <p:strVal val="visible"/>
                                      </p:to>
                                    </p:set>
                                    <p:anim calcmode="lin" valueType="num">
                                      <p:cBhvr additive="base">
                                        <p:cTn id="28" dur="500" fill="hold"/>
                                        <p:tgtEl>
                                          <p:spTgt spid="4">
                                            <p:graphicEl>
                                              <a:dgm id="{8111D7F1-6587-45A4-BE71-5EF75F80B485}"/>
                                            </p:graphic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
                                            <p:graphicEl>
                                              <a:dgm id="{8111D7F1-6587-45A4-BE71-5EF75F80B485}"/>
                                            </p:graphic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
                                            <p:graphicEl>
                                              <a:dgm id="{0A38A6A3-E34D-4118-972E-F6D778A1CD3F}"/>
                                            </p:graphicEl>
                                          </p:spTgt>
                                        </p:tgtEl>
                                        <p:attrNameLst>
                                          <p:attrName>style.visibility</p:attrName>
                                        </p:attrNameLst>
                                      </p:cBhvr>
                                      <p:to>
                                        <p:strVal val="visible"/>
                                      </p:to>
                                    </p:set>
                                    <p:anim calcmode="lin" valueType="num">
                                      <p:cBhvr additive="base">
                                        <p:cTn id="41" dur="500" fill="hold"/>
                                        <p:tgtEl>
                                          <p:spTgt spid="4">
                                            <p:graphicEl>
                                              <a:dgm id="{0A38A6A3-E34D-4118-972E-F6D778A1CD3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0A38A6A3-E34D-4118-972E-F6D778A1CD3F}"/>
                                            </p:graphic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4">
                                            <p:graphicEl>
                                              <a:dgm id="{A50CC603-0913-48F9-B480-38A8E765D029}"/>
                                            </p:graphicEl>
                                          </p:spTgt>
                                        </p:tgtEl>
                                        <p:attrNameLst>
                                          <p:attrName>style.visibility</p:attrName>
                                        </p:attrNameLst>
                                      </p:cBhvr>
                                      <p:to>
                                        <p:strVal val="visible"/>
                                      </p:to>
                                    </p:set>
                                    <p:anim calcmode="lin" valueType="num">
                                      <p:cBhvr additive="base">
                                        <p:cTn id="45" dur="500" fill="hold"/>
                                        <p:tgtEl>
                                          <p:spTgt spid="4">
                                            <p:graphicEl>
                                              <a:dgm id="{A50CC603-0913-48F9-B480-38A8E765D029}"/>
                                            </p:graphic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
                                            <p:graphicEl>
                                              <a:dgm id="{A50CC603-0913-48F9-B480-38A8E765D029}"/>
                                            </p:graphic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4">
                                            <p:graphicEl>
                                              <a:dgm id="{4C212879-E3AB-4C3B-A389-FC6D23183098}"/>
                                            </p:graphicEl>
                                          </p:spTgt>
                                        </p:tgtEl>
                                        <p:attrNameLst>
                                          <p:attrName>style.visibility</p:attrName>
                                        </p:attrNameLst>
                                      </p:cBhvr>
                                      <p:to>
                                        <p:strVal val="visible"/>
                                      </p:to>
                                    </p:set>
                                    <p:anim calcmode="lin" valueType="num">
                                      <p:cBhvr additive="base">
                                        <p:cTn id="58" dur="500" fill="hold"/>
                                        <p:tgtEl>
                                          <p:spTgt spid="4">
                                            <p:graphicEl>
                                              <a:dgm id="{4C212879-E3AB-4C3B-A389-FC6D23183098}"/>
                                            </p:graphic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4">
                                            <p:graphicEl>
                                              <a:dgm id="{4C212879-E3AB-4C3B-A389-FC6D23183098}"/>
                                            </p:graphicEl>
                                          </p:spTgt>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
                                            <p:graphicEl>
                                              <a:dgm id="{2B21E11D-82C3-40DD-AB8D-1995B10E20C1}"/>
                                            </p:graphicEl>
                                          </p:spTgt>
                                        </p:tgtEl>
                                        <p:attrNameLst>
                                          <p:attrName>style.visibility</p:attrName>
                                        </p:attrNameLst>
                                      </p:cBhvr>
                                      <p:to>
                                        <p:strVal val="visible"/>
                                      </p:to>
                                    </p:set>
                                    <p:anim calcmode="lin" valueType="num">
                                      <p:cBhvr additive="base">
                                        <p:cTn id="62" dur="500" fill="hold"/>
                                        <p:tgtEl>
                                          <p:spTgt spid="4">
                                            <p:graphicEl>
                                              <a:dgm id="{2B21E11D-82C3-40DD-AB8D-1995B10E20C1}"/>
                                            </p:graphic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4">
                                            <p:graphicEl>
                                              <a:dgm id="{2B21E11D-82C3-40DD-AB8D-1995B10E20C1}"/>
                                            </p:graphicEl>
                                          </p:spTgt>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1000"/>
                                        <p:tgtEl>
                                          <p:spTgt spid="9"/>
                                        </p:tgtEl>
                                      </p:cBhvr>
                                    </p:animEffect>
                                    <p:anim calcmode="lin" valueType="num">
                                      <p:cBhvr>
                                        <p:cTn id="69" dur="1000" fill="hold"/>
                                        <p:tgtEl>
                                          <p:spTgt spid="9"/>
                                        </p:tgtEl>
                                        <p:attrNameLst>
                                          <p:attrName>ppt_x</p:attrName>
                                        </p:attrNameLst>
                                      </p:cBhvr>
                                      <p:tavLst>
                                        <p:tav tm="0">
                                          <p:val>
                                            <p:strVal val="#ppt_x"/>
                                          </p:val>
                                        </p:tav>
                                        <p:tav tm="100000">
                                          <p:val>
                                            <p:strVal val="#ppt_x"/>
                                          </p:val>
                                        </p:tav>
                                      </p:tavLst>
                                    </p:anim>
                                    <p:anim calcmode="lin" valueType="num">
                                      <p:cBhvr>
                                        <p:cTn id="7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4">
                                            <p:graphicEl>
                                              <a:dgm id="{C82ADFB8-00F9-41DE-AAF1-7812E0136D52}"/>
                                            </p:graphicEl>
                                          </p:spTgt>
                                        </p:tgtEl>
                                        <p:attrNameLst>
                                          <p:attrName>style.visibility</p:attrName>
                                        </p:attrNameLst>
                                      </p:cBhvr>
                                      <p:to>
                                        <p:strVal val="visible"/>
                                      </p:to>
                                    </p:set>
                                    <p:anim calcmode="lin" valueType="num">
                                      <p:cBhvr additive="base">
                                        <p:cTn id="75" dur="500" fill="hold"/>
                                        <p:tgtEl>
                                          <p:spTgt spid="4">
                                            <p:graphicEl>
                                              <a:dgm id="{C82ADFB8-00F9-41DE-AAF1-7812E0136D52}"/>
                                            </p:graphic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4">
                                            <p:graphicEl>
                                              <a:dgm id="{C82ADFB8-00F9-41DE-AAF1-7812E0136D52}"/>
                                            </p:graphicEl>
                                          </p:spTgt>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
                                            <p:graphicEl>
                                              <a:dgm id="{85964F40-4251-4934-AFA5-D1AA82EC1E47}"/>
                                            </p:graphicEl>
                                          </p:spTgt>
                                        </p:tgtEl>
                                        <p:attrNameLst>
                                          <p:attrName>style.visibility</p:attrName>
                                        </p:attrNameLst>
                                      </p:cBhvr>
                                      <p:to>
                                        <p:strVal val="visible"/>
                                      </p:to>
                                    </p:set>
                                    <p:anim calcmode="lin" valueType="num">
                                      <p:cBhvr additive="base">
                                        <p:cTn id="79" dur="500" fill="hold"/>
                                        <p:tgtEl>
                                          <p:spTgt spid="4">
                                            <p:graphicEl>
                                              <a:dgm id="{85964F40-4251-4934-AFA5-D1AA82EC1E47}"/>
                                            </p:graphic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
                                            <p:graphicEl>
                                              <a:dgm id="{85964F40-4251-4934-AFA5-D1AA82EC1E47}"/>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228699" y="210066"/>
            <a:ext cx="6135324" cy="681824"/>
          </a:xfrm>
          <a:prstGeom prst="rect">
            <a:avLst/>
          </a:prstGeom>
          <a:noFill/>
        </p:spPr>
        <p:txBody>
          <a:bodyPr wrap="square" rtlCol="0">
            <a:spAutoFit/>
          </a:bodyPr>
          <a:lstStyle/>
          <a:p>
            <a:pPr defTabSz="950973">
              <a:defRPr/>
            </a:pPr>
            <a:r>
              <a:rPr lang="en-US" sz="3744" b="1" kern="0" dirty="0">
                <a:solidFill>
                  <a:srgbClr val="FFFFFF"/>
                </a:solidFill>
                <a:latin typeface="Segoe UI Light"/>
              </a:rPr>
              <a:t>Integration Account</a:t>
            </a:r>
          </a:p>
        </p:txBody>
      </p:sp>
      <p:sp>
        <p:nvSpPr>
          <p:cNvPr id="14" name="TextBox 13"/>
          <p:cNvSpPr txBox="1"/>
          <p:nvPr/>
        </p:nvSpPr>
        <p:spPr>
          <a:xfrm>
            <a:off x="6315824" y="1020352"/>
            <a:ext cx="6135324" cy="4896896"/>
          </a:xfrm>
          <a:prstGeom prst="rect">
            <a:avLst/>
          </a:prstGeom>
          <a:noFill/>
        </p:spPr>
        <p:txBody>
          <a:bodyPr wrap="square" rtlCol="0">
            <a:spAutoFit/>
          </a:bodyPr>
          <a:lstStyle/>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Schemas</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Maps</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Trading Partners</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Agreements</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Certificates (</a:t>
            </a:r>
            <a:r>
              <a:rPr lang="en-US" sz="2000" kern="0" dirty="0" err="1">
                <a:solidFill>
                  <a:srgbClr val="FFFFFF"/>
                </a:solidFill>
                <a:latin typeface="Segoe UI Light"/>
                <a:sym typeface="Wingdings" panose="05000000000000000000" pitchFamily="2" charset="2"/>
              </a:rPr>
              <a:t>KeyVault</a:t>
            </a:r>
            <a:r>
              <a:rPr lang="en-US" sz="2000" kern="0" dirty="0">
                <a:solidFill>
                  <a:srgbClr val="FFFFFF"/>
                </a:solidFill>
                <a:latin typeface="Segoe UI Light"/>
                <a:sym typeface="Wingdings" panose="05000000000000000000" pitchFamily="2" charset="2"/>
              </a:rPr>
              <a:t> integration)</a:t>
            </a:r>
          </a:p>
          <a:p>
            <a:pPr defTabSz="950973">
              <a:spcBef>
                <a:spcPts val="1247"/>
              </a:spcBef>
              <a:defRPr/>
            </a:pPr>
            <a:r>
              <a:rPr lang="en-US" sz="2800" kern="0" dirty="0">
                <a:solidFill>
                  <a:srgbClr val="FFFFFF"/>
                </a:solidFill>
                <a:latin typeface="Segoe UI Light"/>
                <a:sym typeface="Wingdings" panose="05000000000000000000" pitchFamily="2" charset="2"/>
              </a:rPr>
              <a:t>Extensible</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Store your own configuration</a:t>
            </a:r>
          </a:p>
          <a:p>
            <a:pPr defTabSz="950973">
              <a:spcBef>
                <a:spcPts val="1247"/>
              </a:spcBef>
              <a:defRPr/>
            </a:pPr>
            <a:r>
              <a:rPr lang="en-US" sz="2800" kern="0" dirty="0">
                <a:solidFill>
                  <a:srgbClr val="FFFFFF"/>
                </a:solidFill>
                <a:latin typeface="Segoe UI Light"/>
                <a:sym typeface="Wingdings" panose="05000000000000000000" pitchFamily="2" charset="2"/>
              </a:rPr>
              <a:t>Easy to manage</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REST API, PowerShell, Portal, Visual Studio</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Secure, scalable, manageable</a:t>
            </a:r>
          </a:p>
        </p:txBody>
      </p:sp>
      <p:grpSp>
        <p:nvGrpSpPr>
          <p:cNvPr id="2" name="Group 4"/>
          <p:cNvGrpSpPr>
            <a:grpSpLocks noChangeAspect="1"/>
          </p:cNvGrpSpPr>
          <p:nvPr/>
        </p:nvGrpSpPr>
        <p:grpSpPr bwMode="auto">
          <a:xfrm>
            <a:off x="-672123" y="605249"/>
            <a:ext cx="6901471" cy="4012631"/>
            <a:chOff x="-424" y="381"/>
            <a:chExt cx="4348" cy="2528"/>
          </a:xfrm>
        </p:grpSpPr>
        <p:sp>
          <p:nvSpPr>
            <p:cNvPr id="11" name="Freeform 6"/>
            <p:cNvSpPr>
              <a:spLocks/>
            </p:cNvSpPr>
            <p:nvPr/>
          </p:nvSpPr>
          <p:spPr bwMode="auto">
            <a:xfrm>
              <a:off x="2527" y="383"/>
              <a:ext cx="1397" cy="562"/>
            </a:xfrm>
            <a:custGeom>
              <a:avLst/>
              <a:gdLst>
                <a:gd name="T0" fmla="*/ 827 w 886"/>
                <a:gd name="T1" fmla="*/ 240 h 357"/>
                <a:gd name="T2" fmla="*/ 825 w 886"/>
                <a:gd name="T3" fmla="*/ 240 h 357"/>
                <a:gd name="T4" fmla="*/ 829 w 886"/>
                <a:gd name="T5" fmla="*/ 207 h 357"/>
                <a:gd name="T6" fmla="*/ 707 w 886"/>
                <a:gd name="T7" fmla="*/ 85 h 357"/>
                <a:gd name="T8" fmla="*/ 625 w 886"/>
                <a:gd name="T9" fmla="*/ 118 h 357"/>
                <a:gd name="T10" fmla="*/ 471 w 886"/>
                <a:gd name="T11" fmla="*/ 0 h 357"/>
                <a:gd name="T12" fmla="*/ 312 w 886"/>
                <a:gd name="T13" fmla="*/ 145 h 357"/>
                <a:gd name="T14" fmla="*/ 308 w 886"/>
                <a:gd name="T15" fmla="*/ 144 h 357"/>
                <a:gd name="T16" fmla="*/ 225 w 886"/>
                <a:gd name="T17" fmla="*/ 112 h 357"/>
                <a:gd name="T18" fmla="*/ 110 w 886"/>
                <a:gd name="T19" fmla="*/ 195 h 357"/>
                <a:gd name="T20" fmla="*/ 83 w 886"/>
                <a:gd name="T21" fmla="*/ 190 h 357"/>
                <a:gd name="T22" fmla="*/ 0 w 886"/>
                <a:gd name="T23" fmla="*/ 273 h 357"/>
                <a:gd name="T24" fmla="*/ 83 w 886"/>
                <a:gd name="T25" fmla="*/ 356 h 357"/>
                <a:gd name="T26" fmla="*/ 83 w 886"/>
                <a:gd name="T27" fmla="*/ 356 h 357"/>
                <a:gd name="T28" fmla="*/ 83 w 886"/>
                <a:gd name="T29" fmla="*/ 356 h 357"/>
                <a:gd name="T30" fmla="*/ 277 w 886"/>
                <a:gd name="T31" fmla="*/ 356 h 357"/>
                <a:gd name="T32" fmla="*/ 293 w 886"/>
                <a:gd name="T33" fmla="*/ 357 h 357"/>
                <a:gd name="T34" fmla="*/ 293 w 886"/>
                <a:gd name="T35" fmla="*/ 357 h 357"/>
                <a:gd name="T36" fmla="*/ 293 w 886"/>
                <a:gd name="T37" fmla="*/ 357 h 357"/>
                <a:gd name="T38" fmla="*/ 827 w 886"/>
                <a:gd name="T39" fmla="*/ 357 h 357"/>
                <a:gd name="T40" fmla="*/ 886 w 886"/>
                <a:gd name="T41" fmla="*/ 299 h 357"/>
                <a:gd name="T42" fmla="*/ 827 w 886"/>
                <a:gd name="T43" fmla="*/ 24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6" h="357">
                  <a:moveTo>
                    <a:pt x="827" y="240"/>
                  </a:moveTo>
                  <a:cubicBezTo>
                    <a:pt x="826" y="240"/>
                    <a:pt x="825" y="240"/>
                    <a:pt x="825" y="240"/>
                  </a:cubicBezTo>
                  <a:cubicBezTo>
                    <a:pt x="827" y="230"/>
                    <a:pt x="829" y="219"/>
                    <a:pt x="829" y="207"/>
                  </a:cubicBezTo>
                  <a:cubicBezTo>
                    <a:pt x="829" y="140"/>
                    <a:pt x="775" y="85"/>
                    <a:pt x="707" y="85"/>
                  </a:cubicBezTo>
                  <a:cubicBezTo>
                    <a:pt x="675" y="85"/>
                    <a:pt x="647" y="98"/>
                    <a:pt x="625" y="118"/>
                  </a:cubicBezTo>
                  <a:cubicBezTo>
                    <a:pt x="607" y="50"/>
                    <a:pt x="545" y="0"/>
                    <a:pt x="471" y="0"/>
                  </a:cubicBezTo>
                  <a:cubicBezTo>
                    <a:pt x="388" y="0"/>
                    <a:pt x="319" y="63"/>
                    <a:pt x="312" y="145"/>
                  </a:cubicBezTo>
                  <a:cubicBezTo>
                    <a:pt x="310" y="144"/>
                    <a:pt x="309" y="144"/>
                    <a:pt x="308" y="144"/>
                  </a:cubicBezTo>
                  <a:cubicBezTo>
                    <a:pt x="286" y="124"/>
                    <a:pt x="257" y="112"/>
                    <a:pt x="225" y="112"/>
                  </a:cubicBezTo>
                  <a:cubicBezTo>
                    <a:pt x="172" y="112"/>
                    <a:pt x="126" y="147"/>
                    <a:pt x="110" y="195"/>
                  </a:cubicBezTo>
                  <a:cubicBezTo>
                    <a:pt x="102" y="192"/>
                    <a:pt x="92" y="190"/>
                    <a:pt x="83" y="190"/>
                  </a:cubicBezTo>
                  <a:cubicBezTo>
                    <a:pt x="37" y="190"/>
                    <a:pt x="0" y="227"/>
                    <a:pt x="0" y="273"/>
                  </a:cubicBezTo>
                  <a:cubicBezTo>
                    <a:pt x="0" y="319"/>
                    <a:pt x="37" y="356"/>
                    <a:pt x="83" y="356"/>
                  </a:cubicBezTo>
                  <a:cubicBezTo>
                    <a:pt x="83" y="356"/>
                    <a:pt x="83" y="356"/>
                    <a:pt x="83" y="356"/>
                  </a:cubicBezTo>
                  <a:cubicBezTo>
                    <a:pt x="83" y="356"/>
                    <a:pt x="83" y="356"/>
                    <a:pt x="83" y="356"/>
                  </a:cubicBezTo>
                  <a:cubicBezTo>
                    <a:pt x="277" y="356"/>
                    <a:pt x="277" y="356"/>
                    <a:pt x="277" y="356"/>
                  </a:cubicBezTo>
                  <a:cubicBezTo>
                    <a:pt x="283" y="357"/>
                    <a:pt x="288" y="357"/>
                    <a:pt x="293" y="357"/>
                  </a:cubicBezTo>
                  <a:cubicBezTo>
                    <a:pt x="293" y="357"/>
                    <a:pt x="293" y="357"/>
                    <a:pt x="293" y="357"/>
                  </a:cubicBezTo>
                  <a:cubicBezTo>
                    <a:pt x="293" y="357"/>
                    <a:pt x="293" y="357"/>
                    <a:pt x="293" y="357"/>
                  </a:cubicBezTo>
                  <a:cubicBezTo>
                    <a:pt x="827" y="357"/>
                    <a:pt x="827" y="357"/>
                    <a:pt x="827" y="357"/>
                  </a:cubicBezTo>
                  <a:cubicBezTo>
                    <a:pt x="859" y="357"/>
                    <a:pt x="886" y="331"/>
                    <a:pt x="886" y="299"/>
                  </a:cubicBezTo>
                  <a:cubicBezTo>
                    <a:pt x="886" y="266"/>
                    <a:pt x="859" y="240"/>
                    <a:pt x="827" y="2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 name="AutoShape 3"/>
            <p:cNvSpPr>
              <a:spLocks noChangeAspect="1" noChangeArrowheads="1" noTextEdit="1"/>
            </p:cNvSpPr>
            <p:nvPr/>
          </p:nvSpPr>
          <p:spPr bwMode="auto">
            <a:xfrm>
              <a:off x="-424" y="381"/>
              <a:ext cx="4348" cy="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 name="Freeform 5"/>
            <p:cNvSpPr>
              <a:spLocks/>
            </p:cNvSpPr>
            <p:nvPr/>
          </p:nvSpPr>
          <p:spPr bwMode="auto">
            <a:xfrm>
              <a:off x="-426" y="2125"/>
              <a:ext cx="1946" cy="784"/>
            </a:xfrm>
            <a:custGeom>
              <a:avLst/>
              <a:gdLst>
                <a:gd name="T0" fmla="*/ 1152 w 1234"/>
                <a:gd name="T1" fmla="*/ 334 h 498"/>
                <a:gd name="T2" fmla="*/ 1149 w 1234"/>
                <a:gd name="T3" fmla="*/ 335 h 498"/>
                <a:gd name="T4" fmla="*/ 1155 w 1234"/>
                <a:gd name="T5" fmla="*/ 289 h 498"/>
                <a:gd name="T6" fmla="*/ 985 w 1234"/>
                <a:gd name="T7" fmla="*/ 119 h 498"/>
                <a:gd name="T8" fmla="*/ 871 w 1234"/>
                <a:gd name="T9" fmla="*/ 164 h 498"/>
                <a:gd name="T10" fmla="*/ 656 w 1234"/>
                <a:gd name="T11" fmla="*/ 0 h 498"/>
                <a:gd name="T12" fmla="*/ 434 w 1234"/>
                <a:gd name="T13" fmla="*/ 202 h 498"/>
                <a:gd name="T14" fmla="*/ 429 w 1234"/>
                <a:gd name="T15" fmla="*/ 201 h 498"/>
                <a:gd name="T16" fmla="*/ 314 w 1234"/>
                <a:gd name="T17" fmla="*/ 156 h 498"/>
                <a:gd name="T18" fmla="*/ 153 w 1234"/>
                <a:gd name="T19" fmla="*/ 271 h 498"/>
                <a:gd name="T20" fmla="*/ 115 w 1234"/>
                <a:gd name="T21" fmla="*/ 265 h 498"/>
                <a:gd name="T22" fmla="*/ 0 w 1234"/>
                <a:gd name="T23" fmla="*/ 381 h 498"/>
                <a:gd name="T24" fmla="*/ 115 w 1234"/>
                <a:gd name="T25" fmla="*/ 497 h 498"/>
                <a:gd name="T26" fmla="*/ 116 w 1234"/>
                <a:gd name="T27" fmla="*/ 497 h 498"/>
                <a:gd name="T28" fmla="*/ 116 w 1234"/>
                <a:gd name="T29" fmla="*/ 497 h 498"/>
                <a:gd name="T30" fmla="*/ 386 w 1234"/>
                <a:gd name="T31" fmla="*/ 497 h 498"/>
                <a:gd name="T32" fmla="*/ 408 w 1234"/>
                <a:gd name="T33" fmla="*/ 498 h 498"/>
                <a:gd name="T34" fmla="*/ 409 w 1234"/>
                <a:gd name="T35" fmla="*/ 498 h 498"/>
                <a:gd name="T36" fmla="*/ 409 w 1234"/>
                <a:gd name="T37" fmla="*/ 498 h 498"/>
                <a:gd name="T38" fmla="*/ 1152 w 1234"/>
                <a:gd name="T39" fmla="*/ 498 h 498"/>
                <a:gd name="T40" fmla="*/ 1234 w 1234"/>
                <a:gd name="T41" fmla="*/ 416 h 498"/>
                <a:gd name="T42" fmla="*/ 1152 w 1234"/>
                <a:gd name="T43" fmla="*/ 33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498">
                  <a:moveTo>
                    <a:pt x="1152" y="334"/>
                  </a:moveTo>
                  <a:cubicBezTo>
                    <a:pt x="1151" y="334"/>
                    <a:pt x="1150" y="335"/>
                    <a:pt x="1149" y="335"/>
                  </a:cubicBezTo>
                  <a:cubicBezTo>
                    <a:pt x="1153" y="320"/>
                    <a:pt x="1155" y="305"/>
                    <a:pt x="1155" y="289"/>
                  </a:cubicBezTo>
                  <a:cubicBezTo>
                    <a:pt x="1155" y="195"/>
                    <a:pt x="1079" y="119"/>
                    <a:pt x="985" y="119"/>
                  </a:cubicBezTo>
                  <a:cubicBezTo>
                    <a:pt x="941" y="119"/>
                    <a:pt x="901" y="136"/>
                    <a:pt x="871" y="164"/>
                  </a:cubicBezTo>
                  <a:cubicBezTo>
                    <a:pt x="845" y="69"/>
                    <a:pt x="759" y="0"/>
                    <a:pt x="656" y="0"/>
                  </a:cubicBezTo>
                  <a:cubicBezTo>
                    <a:pt x="540" y="0"/>
                    <a:pt x="445" y="88"/>
                    <a:pt x="434" y="202"/>
                  </a:cubicBezTo>
                  <a:cubicBezTo>
                    <a:pt x="432" y="201"/>
                    <a:pt x="430" y="201"/>
                    <a:pt x="429" y="201"/>
                  </a:cubicBezTo>
                  <a:cubicBezTo>
                    <a:pt x="398" y="173"/>
                    <a:pt x="358" y="156"/>
                    <a:pt x="314" y="156"/>
                  </a:cubicBezTo>
                  <a:cubicBezTo>
                    <a:pt x="239" y="156"/>
                    <a:pt x="176" y="204"/>
                    <a:pt x="153" y="271"/>
                  </a:cubicBezTo>
                  <a:cubicBezTo>
                    <a:pt x="141" y="267"/>
                    <a:pt x="129" y="265"/>
                    <a:pt x="115" y="265"/>
                  </a:cubicBezTo>
                  <a:cubicBezTo>
                    <a:pt x="51" y="265"/>
                    <a:pt x="0" y="317"/>
                    <a:pt x="0" y="381"/>
                  </a:cubicBezTo>
                  <a:cubicBezTo>
                    <a:pt x="0" y="445"/>
                    <a:pt x="51" y="497"/>
                    <a:pt x="115" y="497"/>
                  </a:cubicBezTo>
                  <a:cubicBezTo>
                    <a:pt x="115" y="497"/>
                    <a:pt x="116" y="497"/>
                    <a:pt x="116" y="497"/>
                  </a:cubicBezTo>
                  <a:cubicBezTo>
                    <a:pt x="116" y="497"/>
                    <a:pt x="116" y="497"/>
                    <a:pt x="116" y="497"/>
                  </a:cubicBezTo>
                  <a:cubicBezTo>
                    <a:pt x="386" y="497"/>
                    <a:pt x="386" y="497"/>
                    <a:pt x="386" y="497"/>
                  </a:cubicBezTo>
                  <a:cubicBezTo>
                    <a:pt x="394" y="498"/>
                    <a:pt x="401" y="498"/>
                    <a:pt x="408" y="498"/>
                  </a:cubicBezTo>
                  <a:cubicBezTo>
                    <a:pt x="408" y="498"/>
                    <a:pt x="408" y="498"/>
                    <a:pt x="409" y="498"/>
                  </a:cubicBezTo>
                  <a:cubicBezTo>
                    <a:pt x="409" y="498"/>
                    <a:pt x="409" y="498"/>
                    <a:pt x="409" y="498"/>
                  </a:cubicBezTo>
                  <a:cubicBezTo>
                    <a:pt x="1152" y="498"/>
                    <a:pt x="1152" y="498"/>
                    <a:pt x="1152" y="498"/>
                  </a:cubicBezTo>
                  <a:cubicBezTo>
                    <a:pt x="1197" y="498"/>
                    <a:pt x="1234" y="461"/>
                    <a:pt x="1234" y="416"/>
                  </a:cubicBezTo>
                  <a:cubicBezTo>
                    <a:pt x="1234" y="371"/>
                    <a:pt x="1197" y="334"/>
                    <a:pt x="1152" y="3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pic>
        <p:nvPicPr>
          <p:cNvPr id="5" name="Picture 4"/>
          <p:cNvPicPr>
            <a:picLocks noChangeAspect="1"/>
          </p:cNvPicPr>
          <p:nvPr/>
        </p:nvPicPr>
        <p:blipFill>
          <a:blip r:embed="rId3"/>
          <a:stretch>
            <a:fillRect/>
          </a:stretch>
        </p:blipFill>
        <p:spPr>
          <a:xfrm>
            <a:off x="918865" y="-4639"/>
            <a:ext cx="4080346" cy="6005570"/>
          </a:xfrm>
          <a:prstGeom prst="rect">
            <a:avLst/>
          </a:prstGeom>
        </p:spPr>
      </p:pic>
      <p:pic>
        <p:nvPicPr>
          <p:cNvPr id="10" name="Picture 9"/>
          <p:cNvPicPr>
            <a:picLocks noChangeAspect="1"/>
          </p:cNvPicPr>
          <p:nvPr/>
        </p:nvPicPr>
        <p:blipFill>
          <a:blip r:embed="rId4"/>
          <a:stretch>
            <a:fillRect/>
          </a:stretch>
        </p:blipFill>
        <p:spPr>
          <a:xfrm>
            <a:off x="1418205" y="177973"/>
            <a:ext cx="2277476" cy="4982082"/>
          </a:xfrm>
          <a:prstGeom prst="rect">
            <a:avLst/>
          </a:prstGeom>
        </p:spPr>
      </p:pic>
      <p:pic>
        <p:nvPicPr>
          <p:cNvPr id="9" name="Picture 8"/>
          <p:cNvPicPr>
            <a:picLocks noChangeAspect="1"/>
          </p:cNvPicPr>
          <p:nvPr/>
        </p:nvPicPr>
        <p:blipFill>
          <a:blip r:embed="rId5"/>
          <a:stretch>
            <a:fillRect/>
          </a:stretch>
        </p:blipFill>
        <p:spPr>
          <a:xfrm>
            <a:off x="2156223" y="166911"/>
            <a:ext cx="1469766" cy="4030600"/>
          </a:xfrm>
          <a:prstGeom prst="rect">
            <a:avLst/>
          </a:prstGeom>
        </p:spPr>
      </p:pic>
      <p:pic>
        <p:nvPicPr>
          <p:cNvPr id="7" name="Picture 6"/>
          <p:cNvPicPr>
            <a:picLocks noChangeAspect="1"/>
          </p:cNvPicPr>
          <p:nvPr/>
        </p:nvPicPr>
        <p:blipFill>
          <a:blip r:embed="rId6"/>
          <a:stretch>
            <a:fillRect/>
          </a:stretch>
        </p:blipFill>
        <p:spPr>
          <a:xfrm>
            <a:off x="3652514" y="177972"/>
            <a:ext cx="741504" cy="2028514"/>
          </a:xfrm>
          <a:prstGeom prst="rect">
            <a:avLst/>
          </a:prstGeom>
        </p:spPr>
      </p:pic>
      <p:pic>
        <p:nvPicPr>
          <p:cNvPr id="8" name="Picture 7"/>
          <p:cNvPicPr>
            <a:picLocks noChangeAspect="1"/>
          </p:cNvPicPr>
          <p:nvPr/>
        </p:nvPicPr>
        <p:blipFill>
          <a:blip r:embed="rId7"/>
          <a:stretch>
            <a:fillRect/>
          </a:stretch>
        </p:blipFill>
        <p:spPr>
          <a:xfrm>
            <a:off x="2918266" y="186798"/>
            <a:ext cx="734883" cy="3026249"/>
          </a:xfrm>
          <a:prstGeom prst="rect">
            <a:avLst/>
          </a:prstGeom>
        </p:spPr>
      </p:pic>
      <p:pic>
        <p:nvPicPr>
          <p:cNvPr id="12" name="Picture 11"/>
          <p:cNvPicPr>
            <a:picLocks noChangeAspect="1"/>
          </p:cNvPicPr>
          <p:nvPr/>
        </p:nvPicPr>
        <p:blipFill>
          <a:blip r:embed="rId8"/>
          <a:stretch>
            <a:fillRect/>
          </a:stretch>
        </p:blipFill>
        <p:spPr>
          <a:xfrm>
            <a:off x="1975542" y="3803643"/>
            <a:ext cx="1018736" cy="1900840"/>
          </a:xfrm>
          <a:prstGeom prst="rect">
            <a:avLst/>
          </a:prstGeom>
        </p:spPr>
      </p:pic>
      <p:sp>
        <p:nvSpPr>
          <p:cNvPr id="32" name="Rectangle 31"/>
          <p:cNvSpPr/>
          <p:nvPr/>
        </p:nvSpPr>
        <p:spPr>
          <a:xfrm>
            <a:off x="3551615" y="1769497"/>
            <a:ext cx="842244" cy="779616"/>
          </a:xfrm>
          <a:prstGeom prst="rect">
            <a:avLst/>
          </a:prstGeom>
          <a:solidFill>
            <a:srgbClr val="D63F27"/>
          </a:solidFill>
          <a:ln>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99" kern="0" dirty="0">
                <a:solidFill>
                  <a:srgbClr val="FFFFFF"/>
                </a:solidFill>
                <a:latin typeface="Segoe UI Light"/>
              </a:rPr>
              <a:t>Schemas</a:t>
            </a:r>
            <a:endParaRPr lang="en-US" kern="0" dirty="0">
              <a:solidFill>
                <a:srgbClr val="FFFFFF"/>
              </a:solidFill>
              <a:latin typeface="Segoe UI Light"/>
            </a:endParaRPr>
          </a:p>
        </p:txBody>
      </p:sp>
      <p:sp>
        <p:nvSpPr>
          <p:cNvPr id="33" name="Rectangle 32"/>
          <p:cNvSpPr/>
          <p:nvPr/>
        </p:nvSpPr>
        <p:spPr>
          <a:xfrm>
            <a:off x="3551614" y="2750825"/>
            <a:ext cx="842244" cy="77961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kern="0" dirty="0">
                <a:solidFill>
                  <a:srgbClr val="FFFFFF"/>
                </a:solidFill>
                <a:latin typeface="Segoe UI Light"/>
              </a:rPr>
              <a:t>Maps</a:t>
            </a:r>
          </a:p>
        </p:txBody>
      </p:sp>
      <p:sp>
        <p:nvSpPr>
          <p:cNvPr id="34" name="Rectangle 33"/>
          <p:cNvSpPr/>
          <p:nvPr/>
        </p:nvSpPr>
        <p:spPr>
          <a:xfrm>
            <a:off x="3551614" y="3738604"/>
            <a:ext cx="842244" cy="779616"/>
          </a:xfrm>
          <a:prstGeom prst="rect">
            <a:avLst/>
          </a:prstGeom>
          <a:solidFill>
            <a:srgbClr val="00B0F0"/>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kern="0" dirty="0">
                <a:solidFill>
                  <a:srgbClr val="FFFFFF"/>
                </a:solidFill>
                <a:latin typeface="Segoe UI Light"/>
              </a:rPr>
              <a:t>TPM</a:t>
            </a:r>
          </a:p>
        </p:txBody>
      </p:sp>
      <p:sp>
        <p:nvSpPr>
          <p:cNvPr id="35" name="Rectangle 34"/>
          <p:cNvSpPr/>
          <p:nvPr/>
        </p:nvSpPr>
        <p:spPr>
          <a:xfrm>
            <a:off x="3551614" y="4761847"/>
            <a:ext cx="842244" cy="77961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9" kern="0" dirty="0">
                <a:solidFill>
                  <a:srgbClr val="FFFFFF"/>
                </a:solidFill>
                <a:latin typeface="Segoe UI Light"/>
              </a:rPr>
              <a:t>Custom</a:t>
            </a:r>
          </a:p>
          <a:p>
            <a:pPr algn="ctr"/>
            <a:r>
              <a:rPr lang="en-US" sz="1599" kern="0" dirty="0" err="1">
                <a:solidFill>
                  <a:srgbClr val="FFFFFF"/>
                </a:solidFill>
                <a:latin typeface="Segoe UI Light"/>
              </a:rPr>
              <a:t>Config</a:t>
            </a:r>
            <a:endParaRPr lang="en-US" sz="1599" kern="0" dirty="0">
              <a:solidFill>
                <a:srgbClr val="FFFFFF"/>
              </a:solidFill>
              <a:latin typeface="Segoe UI Light"/>
            </a:endParaRPr>
          </a:p>
        </p:txBody>
      </p:sp>
    </p:spTree>
    <p:extLst>
      <p:ext uri="{BB962C8B-B14F-4D97-AF65-F5344CB8AC3E}">
        <p14:creationId xmlns:p14="http://schemas.microsoft.com/office/powerpoint/2010/main" val="3387128328"/>
      </p:ext>
    </p:extLst>
  </p:cSld>
  <p:clrMapOvr>
    <a:masterClrMapping/>
  </p:clrMapOvr>
  <mc:AlternateContent xmlns:mc="http://schemas.openxmlformats.org/markup-compatibility/2006" xmlns:p14="http://schemas.microsoft.com/office/powerpoint/2010/main">
    <mc:Choice Requires="p14">
      <p:transition spd="slow" p14:dur="2000">
        <p:push dir="d"/>
      </p:transition>
    </mc:Choice>
    <mc:Fallback xmlns="">
      <p:transition spd="slow">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1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nodeType="withEffect">
                                  <p:stCondLst>
                                    <p:cond delay="2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3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par>
                          <p:cTn id="21" fill="hold">
                            <p:stCondLst>
                              <p:cond delay="103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3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228699" y="210066"/>
            <a:ext cx="6135324" cy="681824"/>
          </a:xfrm>
          <a:prstGeom prst="rect">
            <a:avLst/>
          </a:prstGeom>
          <a:noFill/>
        </p:spPr>
        <p:txBody>
          <a:bodyPr wrap="square" rtlCol="0">
            <a:spAutoFit/>
          </a:bodyPr>
          <a:lstStyle/>
          <a:p>
            <a:pPr defTabSz="950973">
              <a:defRPr/>
            </a:pPr>
            <a:r>
              <a:rPr lang="en-US" sz="3744" b="1" kern="0" dirty="0">
                <a:solidFill>
                  <a:srgbClr val="FFFFFF"/>
                </a:solidFill>
                <a:latin typeface="Segoe UI Light"/>
              </a:rPr>
              <a:t>Integration </a:t>
            </a:r>
            <a:r>
              <a:rPr lang="en-US" sz="3744" b="1" kern="0" dirty="0" smtClean="0">
                <a:solidFill>
                  <a:srgbClr val="FFFFFF"/>
                </a:solidFill>
                <a:latin typeface="Segoe UI Light"/>
              </a:rPr>
              <a:t>Account Pricing</a:t>
            </a:r>
            <a:endParaRPr lang="en-US" sz="3744" b="1" kern="0" dirty="0">
              <a:solidFill>
                <a:srgbClr val="FFFFFF"/>
              </a:solidFill>
              <a:latin typeface="Segoe UI Light"/>
            </a:endParaRPr>
          </a:p>
        </p:txBody>
      </p:sp>
      <p:sp>
        <p:nvSpPr>
          <p:cNvPr id="14" name="TextBox 13"/>
          <p:cNvSpPr txBox="1"/>
          <p:nvPr/>
        </p:nvSpPr>
        <p:spPr>
          <a:xfrm>
            <a:off x="6315824" y="1020352"/>
            <a:ext cx="6135324" cy="5509200"/>
          </a:xfrm>
          <a:prstGeom prst="rect">
            <a:avLst/>
          </a:prstGeom>
          <a:noFill/>
        </p:spPr>
        <p:txBody>
          <a:bodyPr wrap="square" rtlCol="0">
            <a:spAutoFit/>
          </a:bodyPr>
          <a:lstStyle/>
          <a:p>
            <a:pPr defTabSz="950973">
              <a:spcBef>
                <a:spcPts val="1247"/>
              </a:spcBef>
              <a:defRPr/>
            </a:pPr>
            <a:r>
              <a:rPr lang="en-US" sz="2800" kern="0" dirty="0" smtClean="0">
                <a:solidFill>
                  <a:srgbClr val="FFFFFF"/>
                </a:solidFill>
                <a:latin typeface="Segoe UI Light"/>
                <a:sym typeface="Wingdings" panose="05000000000000000000" pitchFamily="2" charset="2"/>
              </a:rPr>
              <a:t>Integration Account</a:t>
            </a:r>
            <a:endParaRPr lang="en-US" sz="2800" kern="0" dirty="0">
              <a:solidFill>
                <a:srgbClr val="FFFFFF"/>
              </a:solidFill>
              <a:latin typeface="Segoe UI Light"/>
              <a:sym typeface="Wingdings" panose="05000000000000000000" pitchFamily="2" charset="2"/>
            </a:endParaRPr>
          </a:p>
          <a:p>
            <a:pPr marL="342834" indent="-342834" defTabSz="950973">
              <a:spcBef>
                <a:spcPts val="1247"/>
              </a:spcBef>
              <a:buFont typeface="Arial" panose="020B0604020202020204" pitchFamily="34" charset="0"/>
              <a:buChar char="•"/>
              <a:defRPr/>
            </a:pPr>
            <a:r>
              <a:rPr lang="en-US" sz="2000" kern="0" dirty="0" smtClean="0">
                <a:solidFill>
                  <a:srgbClr val="FFFFFF"/>
                </a:solidFill>
                <a:latin typeface="Segoe UI Light"/>
                <a:sym typeface="Wingdings" panose="05000000000000000000" pitchFamily="2" charset="2"/>
              </a:rPr>
              <a:t>AUD $1,273.70 / month</a:t>
            </a:r>
            <a:endParaRPr lang="en-US" sz="2000" kern="0" dirty="0">
              <a:solidFill>
                <a:srgbClr val="FFFFFF"/>
              </a:solidFill>
              <a:latin typeface="Segoe UI Light"/>
              <a:sym typeface="Wingdings" panose="05000000000000000000" pitchFamily="2" charset="2"/>
            </a:endParaRPr>
          </a:p>
          <a:p>
            <a:pPr defTabSz="950973">
              <a:spcBef>
                <a:spcPts val="1247"/>
              </a:spcBef>
              <a:defRPr/>
            </a:pPr>
            <a:r>
              <a:rPr lang="en-US" sz="2800" kern="0" dirty="0" smtClean="0">
                <a:solidFill>
                  <a:srgbClr val="FFFFFF"/>
                </a:solidFill>
                <a:latin typeface="Segoe UI Light"/>
                <a:sym typeface="Wingdings" panose="05000000000000000000" pitchFamily="2" charset="2"/>
              </a:rPr>
              <a:t>Enterprise Connection</a:t>
            </a:r>
            <a:endParaRPr lang="en-US" sz="2800" kern="0" dirty="0">
              <a:solidFill>
                <a:srgbClr val="FFFFFF"/>
              </a:solidFill>
              <a:latin typeface="Segoe UI Light"/>
              <a:sym typeface="Wingdings" panose="05000000000000000000" pitchFamily="2" charset="2"/>
            </a:endParaRPr>
          </a:p>
          <a:p>
            <a:pPr marL="342834" indent="-342834" defTabSz="950973">
              <a:spcBef>
                <a:spcPts val="1247"/>
              </a:spcBef>
              <a:buFont typeface="Arial" panose="020B0604020202020204" pitchFamily="34" charset="0"/>
              <a:buChar char="•"/>
              <a:defRPr/>
            </a:pPr>
            <a:r>
              <a:rPr lang="en-US" sz="2000" kern="0" dirty="0" smtClean="0">
                <a:solidFill>
                  <a:srgbClr val="FFFFFF"/>
                </a:solidFill>
                <a:latin typeface="Segoe UI Light"/>
                <a:sym typeface="Wingdings" panose="05000000000000000000" pitchFamily="2" charset="2"/>
              </a:rPr>
              <a:t>AUD $1,018.96 / month</a:t>
            </a:r>
            <a:endParaRPr lang="en-US" sz="2000" kern="0" dirty="0">
              <a:solidFill>
                <a:srgbClr val="FFFFFF"/>
              </a:solidFill>
              <a:latin typeface="Segoe UI Light"/>
              <a:sym typeface="Wingdings" panose="05000000000000000000" pitchFamily="2" charset="2"/>
            </a:endParaRPr>
          </a:p>
          <a:p>
            <a:pPr defTabSz="950973">
              <a:spcBef>
                <a:spcPts val="1247"/>
              </a:spcBef>
              <a:defRPr/>
            </a:pPr>
            <a:r>
              <a:rPr lang="en-US" sz="2800" kern="0" dirty="0" smtClean="0">
                <a:solidFill>
                  <a:srgbClr val="FFFFFF"/>
                </a:solidFill>
                <a:latin typeface="Segoe UI Light"/>
                <a:sym typeface="Wingdings" panose="05000000000000000000" pitchFamily="2" charset="2"/>
              </a:rPr>
              <a:t>Dev/Test Rates Available (50%)*</a:t>
            </a:r>
            <a:endParaRPr lang="en-US" sz="2800" kern="0" dirty="0">
              <a:solidFill>
                <a:srgbClr val="FFFFFF"/>
              </a:solidFill>
              <a:latin typeface="Segoe UI Light"/>
              <a:sym typeface="Wingdings" panose="05000000000000000000" pitchFamily="2" charset="2"/>
            </a:endParaRPr>
          </a:p>
          <a:p>
            <a:pPr marL="342834" indent="-342834" defTabSz="950973">
              <a:spcBef>
                <a:spcPts val="1247"/>
              </a:spcBef>
              <a:buFont typeface="Arial" panose="020B0604020202020204" pitchFamily="34" charset="0"/>
              <a:buChar char="•"/>
              <a:defRPr/>
            </a:pPr>
            <a:r>
              <a:rPr lang="en-US" sz="2000" kern="0" dirty="0" smtClean="0">
                <a:solidFill>
                  <a:srgbClr val="FFFFFF"/>
                </a:solidFill>
                <a:latin typeface="Segoe UI Light"/>
                <a:sym typeface="Wingdings" panose="05000000000000000000" pitchFamily="2" charset="2"/>
              </a:rPr>
              <a:t>Pay-As-You-Go Dev/Test</a:t>
            </a:r>
          </a:p>
          <a:p>
            <a:pPr marL="342834" indent="-342834" defTabSz="950973">
              <a:spcBef>
                <a:spcPts val="1247"/>
              </a:spcBef>
              <a:buFont typeface="Arial" panose="020B0604020202020204" pitchFamily="34" charset="0"/>
              <a:buChar char="•"/>
              <a:defRPr/>
            </a:pPr>
            <a:r>
              <a:rPr lang="en-US" sz="2000" kern="0" dirty="0" smtClean="0">
                <a:solidFill>
                  <a:srgbClr val="FFFFFF"/>
                </a:solidFill>
                <a:latin typeface="Segoe UI Light"/>
                <a:sym typeface="Wingdings" panose="05000000000000000000" pitchFamily="2" charset="2"/>
              </a:rPr>
              <a:t>Enterprise Dev/Test</a:t>
            </a:r>
          </a:p>
          <a:p>
            <a:pPr defTabSz="950973">
              <a:spcBef>
                <a:spcPts val="1247"/>
              </a:spcBef>
              <a:defRPr/>
            </a:pPr>
            <a:r>
              <a:rPr lang="en-US" sz="2800" kern="0" dirty="0" smtClean="0">
                <a:solidFill>
                  <a:srgbClr val="FFFFFF"/>
                </a:solidFill>
                <a:latin typeface="Segoe UI Light"/>
                <a:sym typeface="Wingdings" panose="05000000000000000000" pitchFamily="2" charset="2"/>
              </a:rPr>
              <a:t>Free Tier for Development</a:t>
            </a:r>
            <a:endParaRPr lang="en-US" sz="2800" kern="0" dirty="0">
              <a:solidFill>
                <a:srgbClr val="FFFFFF"/>
              </a:solidFill>
              <a:latin typeface="Segoe UI Light"/>
              <a:sym typeface="Wingdings" panose="05000000000000000000" pitchFamily="2" charset="2"/>
            </a:endParaRPr>
          </a:p>
          <a:p>
            <a:pPr marL="342834" indent="-342834" defTabSz="950973">
              <a:spcBef>
                <a:spcPts val="1247"/>
              </a:spcBef>
              <a:buFont typeface="Arial" panose="020B0604020202020204" pitchFamily="34" charset="0"/>
              <a:buChar char="•"/>
              <a:defRPr/>
            </a:pPr>
            <a:r>
              <a:rPr lang="en-US" sz="2000" kern="0" dirty="0" smtClean="0">
                <a:solidFill>
                  <a:srgbClr val="FFFFFF"/>
                </a:solidFill>
                <a:latin typeface="Segoe UI Light"/>
                <a:sym typeface="Wingdings" panose="05000000000000000000" pitchFamily="2" charset="2"/>
              </a:rPr>
              <a:t>1 Integration Account per region</a:t>
            </a:r>
            <a:endParaRPr lang="en-US" sz="2000" kern="0" dirty="0">
              <a:solidFill>
                <a:srgbClr val="FFFFFF"/>
              </a:solidFill>
              <a:latin typeface="Segoe UI Light"/>
              <a:sym typeface="Wingdings" panose="05000000000000000000" pitchFamily="2" charset="2"/>
            </a:endParaRPr>
          </a:p>
          <a:p>
            <a:pPr marL="342834" indent="-342834" defTabSz="950973">
              <a:spcBef>
                <a:spcPts val="1247"/>
              </a:spcBef>
              <a:buFont typeface="Arial" panose="020B0604020202020204" pitchFamily="34" charset="0"/>
              <a:buChar char="•"/>
              <a:defRPr/>
            </a:pPr>
            <a:r>
              <a:rPr lang="en-US" sz="2000" kern="0" dirty="0" smtClean="0">
                <a:solidFill>
                  <a:srgbClr val="FFFFFF"/>
                </a:solidFill>
                <a:latin typeface="Segoe UI Light"/>
                <a:sym typeface="Wingdings" panose="05000000000000000000" pitchFamily="2" charset="2"/>
              </a:rPr>
              <a:t>10 agreements</a:t>
            </a:r>
          </a:p>
          <a:p>
            <a:pPr marL="342834" indent="-342834" defTabSz="950973">
              <a:spcBef>
                <a:spcPts val="1247"/>
              </a:spcBef>
              <a:buFont typeface="Arial" panose="020B0604020202020204" pitchFamily="34" charset="0"/>
              <a:buChar char="•"/>
              <a:defRPr/>
            </a:pPr>
            <a:r>
              <a:rPr lang="en-US" sz="2000" kern="0" dirty="0" smtClean="0">
                <a:solidFill>
                  <a:srgbClr val="FFFFFF"/>
                </a:solidFill>
                <a:latin typeface="Segoe UI Light"/>
                <a:sym typeface="Wingdings" panose="05000000000000000000" pitchFamily="2" charset="2"/>
              </a:rPr>
              <a:t>25 maps</a:t>
            </a:r>
            <a:endParaRPr lang="en-US" sz="2000" kern="0" dirty="0">
              <a:solidFill>
                <a:srgbClr val="FFFFFF"/>
              </a:solidFill>
              <a:latin typeface="Segoe UI Light"/>
              <a:sym typeface="Wingdings" panose="05000000000000000000" pitchFamily="2" charset="2"/>
            </a:endParaRPr>
          </a:p>
        </p:txBody>
      </p:sp>
      <p:grpSp>
        <p:nvGrpSpPr>
          <p:cNvPr id="2" name="Group 4"/>
          <p:cNvGrpSpPr>
            <a:grpSpLocks noChangeAspect="1"/>
          </p:cNvGrpSpPr>
          <p:nvPr/>
        </p:nvGrpSpPr>
        <p:grpSpPr bwMode="auto">
          <a:xfrm>
            <a:off x="-672123" y="605249"/>
            <a:ext cx="6901471" cy="4012631"/>
            <a:chOff x="-424" y="381"/>
            <a:chExt cx="4348" cy="2528"/>
          </a:xfrm>
        </p:grpSpPr>
        <p:sp>
          <p:nvSpPr>
            <p:cNvPr id="11" name="Freeform 6"/>
            <p:cNvSpPr>
              <a:spLocks/>
            </p:cNvSpPr>
            <p:nvPr/>
          </p:nvSpPr>
          <p:spPr bwMode="auto">
            <a:xfrm>
              <a:off x="2527" y="383"/>
              <a:ext cx="1397" cy="562"/>
            </a:xfrm>
            <a:custGeom>
              <a:avLst/>
              <a:gdLst>
                <a:gd name="T0" fmla="*/ 827 w 886"/>
                <a:gd name="T1" fmla="*/ 240 h 357"/>
                <a:gd name="T2" fmla="*/ 825 w 886"/>
                <a:gd name="T3" fmla="*/ 240 h 357"/>
                <a:gd name="T4" fmla="*/ 829 w 886"/>
                <a:gd name="T5" fmla="*/ 207 h 357"/>
                <a:gd name="T6" fmla="*/ 707 w 886"/>
                <a:gd name="T7" fmla="*/ 85 h 357"/>
                <a:gd name="T8" fmla="*/ 625 w 886"/>
                <a:gd name="T9" fmla="*/ 118 h 357"/>
                <a:gd name="T10" fmla="*/ 471 w 886"/>
                <a:gd name="T11" fmla="*/ 0 h 357"/>
                <a:gd name="T12" fmla="*/ 312 w 886"/>
                <a:gd name="T13" fmla="*/ 145 h 357"/>
                <a:gd name="T14" fmla="*/ 308 w 886"/>
                <a:gd name="T15" fmla="*/ 144 h 357"/>
                <a:gd name="T16" fmla="*/ 225 w 886"/>
                <a:gd name="T17" fmla="*/ 112 h 357"/>
                <a:gd name="T18" fmla="*/ 110 w 886"/>
                <a:gd name="T19" fmla="*/ 195 h 357"/>
                <a:gd name="T20" fmla="*/ 83 w 886"/>
                <a:gd name="T21" fmla="*/ 190 h 357"/>
                <a:gd name="T22" fmla="*/ 0 w 886"/>
                <a:gd name="T23" fmla="*/ 273 h 357"/>
                <a:gd name="T24" fmla="*/ 83 w 886"/>
                <a:gd name="T25" fmla="*/ 356 h 357"/>
                <a:gd name="T26" fmla="*/ 83 w 886"/>
                <a:gd name="T27" fmla="*/ 356 h 357"/>
                <a:gd name="T28" fmla="*/ 83 w 886"/>
                <a:gd name="T29" fmla="*/ 356 h 357"/>
                <a:gd name="T30" fmla="*/ 277 w 886"/>
                <a:gd name="T31" fmla="*/ 356 h 357"/>
                <a:gd name="T32" fmla="*/ 293 w 886"/>
                <a:gd name="T33" fmla="*/ 357 h 357"/>
                <a:gd name="T34" fmla="*/ 293 w 886"/>
                <a:gd name="T35" fmla="*/ 357 h 357"/>
                <a:gd name="T36" fmla="*/ 293 w 886"/>
                <a:gd name="T37" fmla="*/ 357 h 357"/>
                <a:gd name="T38" fmla="*/ 827 w 886"/>
                <a:gd name="T39" fmla="*/ 357 h 357"/>
                <a:gd name="T40" fmla="*/ 886 w 886"/>
                <a:gd name="T41" fmla="*/ 299 h 357"/>
                <a:gd name="T42" fmla="*/ 827 w 886"/>
                <a:gd name="T43" fmla="*/ 24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6" h="357">
                  <a:moveTo>
                    <a:pt x="827" y="240"/>
                  </a:moveTo>
                  <a:cubicBezTo>
                    <a:pt x="826" y="240"/>
                    <a:pt x="825" y="240"/>
                    <a:pt x="825" y="240"/>
                  </a:cubicBezTo>
                  <a:cubicBezTo>
                    <a:pt x="827" y="230"/>
                    <a:pt x="829" y="219"/>
                    <a:pt x="829" y="207"/>
                  </a:cubicBezTo>
                  <a:cubicBezTo>
                    <a:pt x="829" y="140"/>
                    <a:pt x="775" y="85"/>
                    <a:pt x="707" y="85"/>
                  </a:cubicBezTo>
                  <a:cubicBezTo>
                    <a:pt x="675" y="85"/>
                    <a:pt x="647" y="98"/>
                    <a:pt x="625" y="118"/>
                  </a:cubicBezTo>
                  <a:cubicBezTo>
                    <a:pt x="607" y="50"/>
                    <a:pt x="545" y="0"/>
                    <a:pt x="471" y="0"/>
                  </a:cubicBezTo>
                  <a:cubicBezTo>
                    <a:pt x="388" y="0"/>
                    <a:pt x="319" y="63"/>
                    <a:pt x="312" y="145"/>
                  </a:cubicBezTo>
                  <a:cubicBezTo>
                    <a:pt x="310" y="144"/>
                    <a:pt x="309" y="144"/>
                    <a:pt x="308" y="144"/>
                  </a:cubicBezTo>
                  <a:cubicBezTo>
                    <a:pt x="286" y="124"/>
                    <a:pt x="257" y="112"/>
                    <a:pt x="225" y="112"/>
                  </a:cubicBezTo>
                  <a:cubicBezTo>
                    <a:pt x="172" y="112"/>
                    <a:pt x="126" y="147"/>
                    <a:pt x="110" y="195"/>
                  </a:cubicBezTo>
                  <a:cubicBezTo>
                    <a:pt x="102" y="192"/>
                    <a:pt x="92" y="190"/>
                    <a:pt x="83" y="190"/>
                  </a:cubicBezTo>
                  <a:cubicBezTo>
                    <a:pt x="37" y="190"/>
                    <a:pt x="0" y="227"/>
                    <a:pt x="0" y="273"/>
                  </a:cubicBezTo>
                  <a:cubicBezTo>
                    <a:pt x="0" y="319"/>
                    <a:pt x="37" y="356"/>
                    <a:pt x="83" y="356"/>
                  </a:cubicBezTo>
                  <a:cubicBezTo>
                    <a:pt x="83" y="356"/>
                    <a:pt x="83" y="356"/>
                    <a:pt x="83" y="356"/>
                  </a:cubicBezTo>
                  <a:cubicBezTo>
                    <a:pt x="83" y="356"/>
                    <a:pt x="83" y="356"/>
                    <a:pt x="83" y="356"/>
                  </a:cubicBezTo>
                  <a:cubicBezTo>
                    <a:pt x="277" y="356"/>
                    <a:pt x="277" y="356"/>
                    <a:pt x="277" y="356"/>
                  </a:cubicBezTo>
                  <a:cubicBezTo>
                    <a:pt x="283" y="357"/>
                    <a:pt x="288" y="357"/>
                    <a:pt x="293" y="357"/>
                  </a:cubicBezTo>
                  <a:cubicBezTo>
                    <a:pt x="293" y="357"/>
                    <a:pt x="293" y="357"/>
                    <a:pt x="293" y="357"/>
                  </a:cubicBezTo>
                  <a:cubicBezTo>
                    <a:pt x="293" y="357"/>
                    <a:pt x="293" y="357"/>
                    <a:pt x="293" y="357"/>
                  </a:cubicBezTo>
                  <a:cubicBezTo>
                    <a:pt x="827" y="357"/>
                    <a:pt x="827" y="357"/>
                    <a:pt x="827" y="357"/>
                  </a:cubicBezTo>
                  <a:cubicBezTo>
                    <a:pt x="859" y="357"/>
                    <a:pt x="886" y="331"/>
                    <a:pt x="886" y="299"/>
                  </a:cubicBezTo>
                  <a:cubicBezTo>
                    <a:pt x="886" y="266"/>
                    <a:pt x="859" y="240"/>
                    <a:pt x="827" y="2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 name="AutoShape 3"/>
            <p:cNvSpPr>
              <a:spLocks noChangeAspect="1" noChangeArrowheads="1" noTextEdit="1"/>
            </p:cNvSpPr>
            <p:nvPr/>
          </p:nvSpPr>
          <p:spPr bwMode="auto">
            <a:xfrm>
              <a:off x="-424" y="381"/>
              <a:ext cx="4348" cy="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 name="Freeform 5"/>
            <p:cNvSpPr>
              <a:spLocks/>
            </p:cNvSpPr>
            <p:nvPr/>
          </p:nvSpPr>
          <p:spPr bwMode="auto">
            <a:xfrm>
              <a:off x="-426" y="2125"/>
              <a:ext cx="1946" cy="784"/>
            </a:xfrm>
            <a:custGeom>
              <a:avLst/>
              <a:gdLst>
                <a:gd name="T0" fmla="*/ 1152 w 1234"/>
                <a:gd name="T1" fmla="*/ 334 h 498"/>
                <a:gd name="T2" fmla="*/ 1149 w 1234"/>
                <a:gd name="T3" fmla="*/ 335 h 498"/>
                <a:gd name="T4" fmla="*/ 1155 w 1234"/>
                <a:gd name="T5" fmla="*/ 289 h 498"/>
                <a:gd name="T6" fmla="*/ 985 w 1234"/>
                <a:gd name="T7" fmla="*/ 119 h 498"/>
                <a:gd name="T8" fmla="*/ 871 w 1234"/>
                <a:gd name="T9" fmla="*/ 164 h 498"/>
                <a:gd name="T10" fmla="*/ 656 w 1234"/>
                <a:gd name="T11" fmla="*/ 0 h 498"/>
                <a:gd name="T12" fmla="*/ 434 w 1234"/>
                <a:gd name="T13" fmla="*/ 202 h 498"/>
                <a:gd name="T14" fmla="*/ 429 w 1234"/>
                <a:gd name="T15" fmla="*/ 201 h 498"/>
                <a:gd name="T16" fmla="*/ 314 w 1234"/>
                <a:gd name="T17" fmla="*/ 156 h 498"/>
                <a:gd name="T18" fmla="*/ 153 w 1234"/>
                <a:gd name="T19" fmla="*/ 271 h 498"/>
                <a:gd name="T20" fmla="*/ 115 w 1234"/>
                <a:gd name="T21" fmla="*/ 265 h 498"/>
                <a:gd name="T22" fmla="*/ 0 w 1234"/>
                <a:gd name="T23" fmla="*/ 381 h 498"/>
                <a:gd name="T24" fmla="*/ 115 w 1234"/>
                <a:gd name="T25" fmla="*/ 497 h 498"/>
                <a:gd name="T26" fmla="*/ 116 w 1234"/>
                <a:gd name="T27" fmla="*/ 497 h 498"/>
                <a:gd name="T28" fmla="*/ 116 w 1234"/>
                <a:gd name="T29" fmla="*/ 497 h 498"/>
                <a:gd name="T30" fmla="*/ 386 w 1234"/>
                <a:gd name="T31" fmla="*/ 497 h 498"/>
                <a:gd name="T32" fmla="*/ 408 w 1234"/>
                <a:gd name="T33" fmla="*/ 498 h 498"/>
                <a:gd name="T34" fmla="*/ 409 w 1234"/>
                <a:gd name="T35" fmla="*/ 498 h 498"/>
                <a:gd name="T36" fmla="*/ 409 w 1234"/>
                <a:gd name="T37" fmla="*/ 498 h 498"/>
                <a:gd name="T38" fmla="*/ 1152 w 1234"/>
                <a:gd name="T39" fmla="*/ 498 h 498"/>
                <a:gd name="T40" fmla="*/ 1234 w 1234"/>
                <a:gd name="T41" fmla="*/ 416 h 498"/>
                <a:gd name="T42" fmla="*/ 1152 w 1234"/>
                <a:gd name="T43" fmla="*/ 33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498">
                  <a:moveTo>
                    <a:pt x="1152" y="334"/>
                  </a:moveTo>
                  <a:cubicBezTo>
                    <a:pt x="1151" y="334"/>
                    <a:pt x="1150" y="335"/>
                    <a:pt x="1149" y="335"/>
                  </a:cubicBezTo>
                  <a:cubicBezTo>
                    <a:pt x="1153" y="320"/>
                    <a:pt x="1155" y="305"/>
                    <a:pt x="1155" y="289"/>
                  </a:cubicBezTo>
                  <a:cubicBezTo>
                    <a:pt x="1155" y="195"/>
                    <a:pt x="1079" y="119"/>
                    <a:pt x="985" y="119"/>
                  </a:cubicBezTo>
                  <a:cubicBezTo>
                    <a:pt x="941" y="119"/>
                    <a:pt x="901" y="136"/>
                    <a:pt x="871" y="164"/>
                  </a:cubicBezTo>
                  <a:cubicBezTo>
                    <a:pt x="845" y="69"/>
                    <a:pt x="759" y="0"/>
                    <a:pt x="656" y="0"/>
                  </a:cubicBezTo>
                  <a:cubicBezTo>
                    <a:pt x="540" y="0"/>
                    <a:pt x="445" y="88"/>
                    <a:pt x="434" y="202"/>
                  </a:cubicBezTo>
                  <a:cubicBezTo>
                    <a:pt x="432" y="201"/>
                    <a:pt x="430" y="201"/>
                    <a:pt x="429" y="201"/>
                  </a:cubicBezTo>
                  <a:cubicBezTo>
                    <a:pt x="398" y="173"/>
                    <a:pt x="358" y="156"/>
                    <a:pt x="314" y="156"/>
                  </a:cubicBezTo>
                  <a:cubicBezTo>
                    <a:pt x="239" y="156"/>
                    <a:pt x="176" y="204"/>
                    <a:pt x="153" y="271"/>
                  </a:cubicBezTo>
                  <a:cubicBezTo>
                    <a:pt x="141" y="267"/>
                    <a:pt x="129" y="265"/>
                    <a:pt x="115" y="265"/>
                  </a:cubicBezTo>
                  <a:cubicBezTo>
                    <a:pt x="51" y="265"/>
                    <a:pt x="0" y="317"/>
                    <a:pt x="0" y="381"/>
                  </a:cubicBezTo>
                  <a:cubicBezTo>
                    <a:pt x="0" y="445"/>
                    <a:pt x="51" y="497"/>
                    <a:pt x="115" y="497"/>
                  </a:cubicBezTo>
                  <a:cubicBezTo>
                    <a:pt x="115" y="497"/>
                    <a:pt x="116" y="497"/>
                    <a:pt x="116" y="497"/>
                  </a:cubicBezTo>
                  <a:cubicBezTo>
                    <a:pt x="116" y="497"/>
                    <a:pt x="116" y="497"/>
                    <a:pt x="116" y="497"/>
                  </a:cubicBezTo>
                  <a:cubicBezTo>
                    <a:pt x="386" y="497"/>
                    <a:pt x="386" y="497"/>
                    <a:pt x="386" y="497"/>
                  </a:cubicBezTo>
                  <a:cubicBezTo>
                    <a:pt x="394" y="498"/>
                    <a:pt x="401" y="498"/>
                    <a:pt x="408" y="498"/>
                  </a:cubicBezTo>
                  <a:cubicBezTo>
                    <a:pt x="408" y="498"/>
                    <a:pt x="408" y="498"/>
                    <a:pt x="409" y="498"/>
                  </a:cubicBezTo>
                  <a:cubicBezTo>
                    <a:pt x="409" y="498"/>
                    <a:pt x="409" y="498"/>
                    <a:pt x="409" y="498"/>
                  </a:cubicBezTo>
                  <a:cubicBezTo>
                    <a:pt x="1152" y="498"/>
                    <a:pt x="1152" y="498"/>
                    <a:pt x="1152" y="498"/>
                  </a:cubicBezTo>
                  <a:cubicBezTo>
                    <a:pt x="1197" y="498"/>
                    <a:pt x="1234" y="461"/>
                    <a:pt x="1234" y="416"/>
                  </a:cubicBezTo>
                  <a:cubicBezTo>
                    <a:pt x="1234" y="371"/>
                    <a:pt x="1197" y="334"/>
                    <a:pt x="1152" y="3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pic>
        <p:nvPicPr>
          <p:cNvPr id="5" name="Picture 4"/>
          <p:cNvPicPr>
            <a:picLocks noChangeAspect="1"/>
          </p:cNvPicPr>
          <p:nvPr/>
        </p:nvPicPr>
        <p:blipFill>
          <a:blip r:embed="rId3"/>
          <a:stretch>
            <a:fillRect/>
          </a:stretch>
        </p:blipFill>
        <p:spPr>
          <a:xfrm>
            <a:off x="918865" y="-4639"/>
            <a:ext cx="4080346" cy="6005570"/>
          </a:xfrm>
          <a:prstGeom prst="rect">
            <a:avLst/>
          </a:prstGeom>
        </p:spPr>
      </p:pic>
      <p:pic>
        <p:nvPicPr>
          <p:cNvPr id="10" name="Picture 9"/>
          <p:cNvPicPr>
            <a:picLocks noChangeAspect="1"/>
          </p:cNvPicPr>
          <p:nvPr/>
        </p:nvPicPr>
        <p:blipFill>
          <a:blip r:embed="rId4"/>
          <a:stretch>
            <a:fillRect/>
          </a:stretch>
        </p:blipFill>
        <p:spPr>
          <a:xfrm>
            <a:off x="1418205" y="177973"/>
            <a:ext cx="2277476" cy="4982082"/>
          </a:xfrm>
          <a:prstGeom prst="rect">
            <a:avLst/>
          </a:prstGeom>
        </p:spPr>
      </p:pic>
      <p:pic>
        <p:nvPicPr>
          <p:cNvPr id="9" name="Picture 8"/>
          <p:cNvPicPr>
            <a:picLocks noChangeAspect="1"/>
          </p:cNvPicPr>
          <p:nvPr/>
        </p:nvPicPr>
        <p:blipFill>
          <a:blip r:embed="rId5"/>
          <a:stretch>
            <a:fillRect/>
          </a:stretch>
        </p:blipFill>
        <p:spPr>
          <a:xfrm>
            <a:off x="2156223" y="166911"/>
            <a:ext cx="1469766" cy="4030600"/>
          </a:xfrm>
          <a:prstGeom prst="rect">
            <a:avLst/>
          </a:prstGeom>
        </p:spPr>
      </p:pic>
      <p:pic>
        <p:nvPicPr>
          <p:cNvPr id="7" name="Picture 6"/>
          <p:cNvPicPr>
            <a:picLocks noChangeAspect="1"/>
          </p:cNvPicPr>
          <p:nvPr/>
        </p:nvPicPr>
        <p:blipFill>
          <a:blip r:embed="rId6"/>
          <a:stretch>
            <a:fillRect/>
          </a:stretch>
        </p:blipFill>
        <p:spPr>
          <a:xfrm>
            <a:off x="3652514" y="177972"/>
            <a:ext cx="741504" cy="2028514"/>
          </a:xfrm>
          <a:prstGeom prst="rect">
            <a:avLst/>
          </a:prstGeom>
        </p:spPr>
      </p:pic>
      <p:pic>
        <p:nvPicPr>
          <p:cNvPr id="8" name="Picture 7"/>
          <p:cNvPicPr>
            <a:picLocks noChangeAspect="1"/>
          </p:cNvPicPr>
          <p:nvPr/>
        </p:nvPicPr>
        <p:blipFill>
          <a:blip r:embed="rId7"/>
          <a:stretch>
            <a:fillRect/>
          </a:stretch>
        </p:blipFill>
        <p:spPr>
          <a:xfrm>
            <a:off x="2918266" y="186798"/>
            <a:ext cx="734883" cy="3026249"/>
          </a:xfrm>
          <a:prstGeom prst="rect">
            <a:avLst/>
          </a:prstGeom>
        </p:spPr>
      </p:pic>
      <p:pic>
        <p:nvPicPr>
          <p:cNvPr id="12" name="Picture 11"/>
          <p:cNvPicPr>
            <a:picLocks noChangeAspect="1"/>
          </p:cNvPicPr>
          <p:nvPr/>
        </p:nvPicPr>
        <p:blipFill>
          <a:blip r:embed="rId8"/>
          <a:stretch>
            <a:fillRect/>
          </a:stretch>
        </p:blipFill>
        <p:spPr>
          <a:xfrm>
            <a:off x="1975542" y="3803643"/>
            <a:ext cx="1018736" cy="1900840"/>
          </a:xfrm>
          <a:prstGeom prst="rect">
            <a:avLst/>
          </a:prstGeom>
        </p:spPr>
      </p:pic>
      <p:sp>
        <p:nvSpPr>
          <p:cNvPr id="32" name="Rectangle 31"/>
          <p:cNvSpPr/>
          <p:nvPr/>
        </p:nvSpPr>
        <p:spPr>
          <a:xfrm>
            <a:off x="3551615" y="1769497"/>
            <a:ext cx="842244" cy="779616"/>
          </a:xfrm>
          <a:prstGeom prst="rect">
            <a:avLst/>
          </a:prstGeom>
          <a:solidFill>
            <a:srgbClr val="D63F27"/>
          </a:solidFill>
          <a:ln>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99" kern="0" dirty="0">
                <a:solidFill>
                  <a:srgbClr val="FFFFFF"/>
                </a:solidFill>
                <a:latin typeface="Segoe UI Light"/>
              </a:rPr>
              <a:t>Schemas</a:t>
            </a:r>
            <a:endParaRPr lang="en-US" kern="0" dirty="0">
              <a:solidFill>
                <a:srgbClr val="FFFFFF"/>
              </a:solidFill>
              <a:latin typeface="Segoe UI Light"/>
            </a:endParaRPr>
          </a:p>
        </p:txBody>
      </p:sp>
      <p:sp>
        <p:nvSpPr>
          <p:cNvPr id="33" name="Rectangle 32"/>
          <p:cNvSpPr/>
          <p:nvPr/>
        </p:nvSpPr>
        <p:spPr>
          <a:xfrm>
            <a:off x="3551614" y="2750825"/>
            <a:ext cx="842244" cy="77961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kern="0" dirty="0">
                <a:solidFill>
                  <a:srgbClr val="FFFFFF"/>
                </a:solidFill>
                <a:latin typeface="Segoe UI Light"/>
              </a:rPr>
              <a:t>Maps</a:t>
            </a:r>
          </a:p>
        </p:txBody>
      </p:sp>
      <p:sp>
        <p:nvSpPr>
          <p:cNvPr id="34" name="Rectangle 33"/>
          <p:cNvSpPr/>
          <p:nvPr/>
        </p:nvSpPr>
        <p:spPr>
          <a:xfrm>
            <a:off x="3551614" y="3738604"/>
            <a:ext cx="842244" cy="779616"/>
          </a:xfrm>
          <a:prstGeom prst="rect">
            <a:avLst/>
          </a:prstGeom>
          <a:solidFill>
            <a:srgbClr val="00B0F0"/>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kern="0" dirty="0">
                <a:solidFill>
                  <a:srgbClr val="FFFFFF"/>
                </a:solidFill>
                <a:latin typeface="Segoe UI Light"/>
              </a:rPr>
              <a:t>TPM</a:t>
            </a:r>
          </a:p>
        </p:txBody>
      </p:sp>
      <p:sp>
        <p:nvSpPr>
          <p:cNvPr id="35" name="Rectangle 34"/>
          <p:cNvSpPr/>
          <p:nvPr/>
        </p:nvSpPr>
        <p:spPr>
          <a:xfrm>
            <a:off x="3551614" y="4761847"/>
            <a:ext cx="842244" cy="77961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9" kern="0" dirty="0">
                <a:solidFill>
                  <a:srgbClr val="FFFFFF"/>
                </a:solidFill>
                <a:latin typeface="Segoe UI Light"/>
              </a:rPr>
              <a:t>Custom</a:t>
            </a:r>
          </a:p>
          <a:p>
            <a:pPr algn="ctr"/>
            <a:r>
              <a:rPr lang="en-US" sz="1599" kern="0" dirty="0" err="1">
                <a:solidFill>
                  <a:srgbClr val="FFFFFF"/>
                </a:solidFill>
                <a:latin typeface="Segoe UI Light"/>
              </a:rPr>
              <a:t>Config</a:t>
            </a:r>
            <a:endParaRPr lang="en-US" sz="1599" kern="0" dirty="0">
              <a:solidFill>
                <a:srgbClr val="FFFFFF"/>
              </a:solidFill>
              <a:latin typeface="Segoe UI Light"/>
            </a:endParaRPr>
          </a:p>
        </p:txBody>
      </p:sp>
    </p:spTree>
    <p:extLst>
      <p:ext uri="{BB962C8B-B14F-4D97-AF65-F5344CB8AC3E}">
        <p14:creationId xmlns:p14="http://schemas.microsoft.com/office/powerpoint/2010/main" val="1291844622"/>
      </p:ext>
    </p:extLst>
  </p:cSld>
  <p:clrMapOvr>
    <a:masterClrMapping/>
  </p:clrMapOvr>
  <mc:AlternateContent xmlns:mc="http://schemas.openxmlformats.org/markup-compatibility/2006" xmlns:p14="http://schemas.microsoft.com/office/powerpoint/2010/main">
    <mc:Choice Requires="p14">
      <p:transition spd="slow" p14:dur="2000">
        <p:push dir="d"/>
      </p:transition>
    </mc:Choice>
    <mc:Fallback xmlns="">
      <p:transition spd="slow">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1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nodeType="withEffect">
                                  <p:stCondLst>
                                    <p:cond delay="2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3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par>
                          <p:cTn id="21" fill="hold">
                            <p:stCondLst>
                              <p:cond delay="103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3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Debugging and History</a:t>
            </a:r>
          </a:p>
        </p:txBody>
      </p:sp>
      <p:sp>
        <p:nvSpPr>
          <p:cNvPr id="4" name="Text Placeholder 3"/>
          <p:cNvSpPr>
            <a:spLocks noGrp="1"/>
          </p:cNvSpPr>
          <p:nvPr>
            <p:ph type="body" sz="quarter" idx="4294967295"/>
          </p:nvPr>
        </p:nvSpPr>
        <p:spPr>
          <a:xfrm>
            <a:off x="5066109" y="1112525"/>
            <a:ext cx="6780838" cy="4338136"/>
          </a:xfrm>
        </p:spPr>
        <p:txBody>
          <a:bodyPr/>
          <a:lstStyle/>
          <a:p>
            <a:pPr marL="0" indent="0">
              <a:buNone/>
            </a:pPr>
            <a:r>
              <a:rPr lang="en-US" sz="3598" dirty="0"/>
              <a:t>Trigger history</a:t>
            </a:r>
          </a:p>
          <a:p>
            <a:pPr marL="0" indent="0">
              <a:buNone/>
            </a:pPr>
            <a:endParaRPr lang="en-US" sz="3598" dirty="0"/>
          </a:p>
          <a:p>
            <a:pPr marL="0" indent="0">
              <a:buNone/>
            </a:pPr>
            <a:r>
              <a:rPr lang="en-US" sz="3598" dirty="0"/>
              <a:t>Run history</a:t>
            </a:r>
          </a:p>
          <a:p>
            <a:pPr marL="0" indent="0">
              <a:buNone/>
            </a:pPr>
            <a:endParaRPr lang="en-US" sz="3598" dirty="0"/>
          </a:p>
          <a:p>
            <a:pPr marL="0" indent="0">
              <a:buNone/>
            </a:pPr>
            <a:r>
              <a:rPr lang="en-US" sz="3598" dirty="0"/>
              <a:t>Monitoring view</a:t>
            </a:r>
          </a:p>
          <a:p>
            <a:pPr marL="0" indent="0">
              <a:buNone/>
            </a:pPr>
            <a:endParaRPr lang="en-US" sz="3598" dirty="0"/>
          </a:p>
          <a:p>
            <a:pPr marL="0" indent="0">
              <a:buNone/>
            </a:pPr>
            <a:r>
              <a:rPr lang="en-US" sz="3598" dirty="0"/>
              <a:t>Diagnostics &amp; Alerts</a:t>
            </a:r>
          </a:p>
        </p:txBody>
      </p:sp>
      <p:grpSp>
        <p:nvGrpSpPr>
          <p:cNvPr id="5" name="Group 4"/>
          <p:cNvGrpSpPr/>
          <p:nvPr/>
        </p:nvGrpSpPr>
        <p:grpSpPr>
          <a:xfrm>
            <a:off x="275484" y="2582992"/>
            <a:ext cx="3689403" cy="2533206"/>
            <a:chOff x="8000896" y="4711680"/>
            <a:chExt cx="2231915" cy="1630125"/>
          </a:xfrm>
        </p:grpSpPr>
        <p:pic>
          <p:nvPicPr>
            <p:cNvPr id="6" name="Picture 5"/>
            <p:cNvPicPr>
              <a:picLocks noChangeAspect="1"/>
            </p:cNvPicPr>
            <p:nvPr/>
          </p:nvPicPr>
          <p:blipFill>
            <a:blip r:embed="rId3"/>
            <a:stretch>
              <a:fillRect/>
            </a:stretch>
          </p:blipFill>
          <p:spPr>
            <a:xfrm>
              <a:off x="8000896" y="4711680"/>
              <a:ext cx="2231915" cy="1630125"/>
            </a:xfrm>
            <a:prstGeom prst="rect">
              <a:avLst/>
            </a:prstGeom>
          </p:spPr>
        </p:pic>
        <p:sp>
          <p:nvSpPr>
            <p:cNvPr id="7" name="TextBox 6"/>
            <p:cNvSpPr txBox="1"/>
            <p:nvPr/>
          </p:nvSpPr>
          <p:spPr>
            <a:xfrm>
              <a:off x="8124626" y="4982028"/>
              <a:ext cx="1857575" cy="381000"/>
            </a:xfrm>
            <a:prstGeom prst="rect">
              <a:avLst/>
            </a:prstGeom>
          </p:spPr>
          <p:txBody>
            <a:bodyPr vert="horz" wrap="square" lIns="68540" tIns="68540" rIns="68540" bIns="68540" rtlCol="0" anchor="t">
              <a:noAutofit/>
            </a:bodyPr>
            <a:lstStyle/>
            <a:p>
              <a:pPr defTabSz="685449"/>
              <a:r>
                <a:rPr lang="en-US" sz="1197" dirty="0">
                  <a:solidFill>
                    <a:srgbClr val="FFFFFF"/>
                  </a:solidFill>
                  <a:ea typeface="Segoe UI" pitchFamily="34" charset="0"/>
                  <a:cs typeface="Segoe UI" pitchFamily="34" charset="0"/>
                </a:rPr>
                <a:t>Azure</a:t>
              </a:r>
            </a:p>
          </p:txBody>
        </p:sp>
      </p:gr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9428150" y="1130080"/>
            <a:ext cx="2656655" cy="3990339"/>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9451267" y="1112525"/>
            <a:ext cx="2656655" cy="4104069"/>
          </a:xfrm>
          <a:prstGeom prst="rect">
            <a:avLst/>
          </a:prstGeom>
          <a:noFill/>
          <a:ln>
            <a:noFill/>
          </a:ln>
        </p:spPr>
      </p:pic>
    </p:spTree>
    <p:extLst>
      <p:ext uri="{BB962C8B-B14F-4D97-AF65-F5344CB8AC3E}">
        <p14:creationId xmlns:p14="http://schemas.microsoft.com/office/powerpoint/2010/main" val="365217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On-Premises Data Gateway</a:t>
            </a:r>
            <a:endParaRPr lang="en-AU" dirty="0"/>
          </a:p>
        </p:txBody>
      </p:sp>
      <p:sp>
        <p:nvSpPr>
          <p:cNvPr id="3" name="Text Placeholder 2"/>
          <p:cNvSpPr>
            <a:spLocks noGrp="1"/>
          </p:cNvSpPr>
          <p:nvPr>
            <p:ph type="body" sz="quarter" idx="10"/>
          </p:nvPr>
        </p:nvSpPr>
        <p:spPr>
          <a:xfrm>
            <a:off x="274638" y="1212851"/>
            <a:ext cx="5799583" cy="4810578"/>
          </a:xfrm>
        </p:spPr>
        <p:txBody>
          <a:bodyPr/>
          <a:lstStyle/>
          <a:p>
            <a:r>
              <a:rPr lang="en-AU" sz="3200" dirty="0" smtClean="0"/>
              <a:t>Secure data transfer between on-</a:t>
            </a:r>
            <a:r>
              <a:rPr lang="en-AU" sz="3200" dirty="0" err="1" smtClean="0"/>
              <a:t>prem</a:t>
            </a:r>
            <a:r>
              <a:rPr lang="en-AU" sz="3200" dirty="0" smtClean="0"/>
              <a:t> resources and Azure</a:t>
            </a:r>
          </a:p>
          <a:p>
            <a:r>
              <a:rPr lang="en-AU" sz="3200" dirty="0" smtClean="0"/>
              <a:t>No inbound firewall rules required</a:t>
            </a:r>
          </a:p>
          <a:p>
            <a:r>
              <a:rPr lang="en-AU" sz="3200" dirty="0" smtClean="0"/>
              <a:t>Runs as a Windows service on-</a:t>
            </a:r>
            <a:r>
              <a:rPr lang="en-AU" sz="3200" dirty="0" err="1" smtClean="0"/>
              <a:t>prem</a:t>
            </a:r>
            <a:endParaRPr lang="en-AU" sz="3200" dirty="0" smtClean="0"/>
          </a:p>
          <a:p>
            <a:r>
              <a:rPr lang="en-AU" sz="3200" dirty="0" smtClean="0"/>
              <a:t>Cloud resources supported:</a:t>
            </a:r>
          </a:p>
          <a:p>
            <a:pPr marL="171450" lvl="1" indent="-171450">
              <a:buFont typeface="Arial" panose="020B0604020202020204" pitchFamily="34" charset="0"/>
              <a:buChar char="•"/>
            </a:pPr>
            <a:r>
              <a:rPr lang="en-AU" sz="1800" dirty="0" smtClean="0"/>
              <a:t>Logic Apps</a:t>
            </a:r>
          </a:p>
          <a:p>
            <a:pPr marL="171450" lvl="1" indent="-171450">
              <a:buFont typeface="Arial" panose="020B0604020202020204" pitchFamily="34" charset="0"/>
              <a:buChar char="•"/>
            </a:pPr>
            <a:r>
              <a:rPr lang="en-AU" sz="1800" dirty="0"/>
              <a:t>Power Apps</a:t>
            </a:r>
          </a:p>
          <a:p>
            <a:pPr marL="171450" lvl="1" indent="-171450">
              <a:buFont typeface="Arial" panose="020B0604020202020204" pitchFamily="34" charset="0"/>
              <a:buChar char="•"/>
            </a:pPr>
            <a:r>
              <a:rPr lang="en-AU" sz="1800" dirty="0" smtClean="0"/>
              <a:t>Microsoft Flow</a:t>
            </a:r>
          </a:p>
          <a:p>
            <a:pPr marL="171450" lvl="1" indent="-171450">
              <a:buFont typeface="Arial" panose="020B0604020202020204" pitchFamily="34" charset="0"/>
              <a:buChar char="•"/>
            </a:pPr>
            <a:r>
              <a:rPr lang="en-AU" sz="1800" dirty="0" err="1" smtClean="0"/>
              <a:t>PowerBI</a:t>
            </a:r>
            <a:endParaRPr lang="en-AU" sz="1800" dirty="0" smtClean="0"/>
          </a:p>
          <a:p>
            <a:pPr marL="171450" lvl="1" indent="-171450">
              <a:buFont typeface="Arial" panose="020B0604020202020204" pitchFamily="34" charset="0"/>
              <a:buChar char="•"/>
            </a:pPr>
            <a:r>
              <a:rPr lang="en-AU" sz="1800" dirty="0" smtClean="0"/>
              <a:t>Azure Analysis Services</a:t>
            </a:r>
          </a:p>
        </p:txBody>
      </p:sp>
      <p:pic>
        <p:nvPicPr>
          <p:cNvPr id="1026" name="Picture 2" descr="How it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238" y="1481038"/>
            <a:ext cx="573405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2968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On-Premises Data Gateway</a:t>
            </a:r>
            <a:endParaRPr lang="en-AU" dirty="0"/>
          </a:p>
        </p:txBody>
      </p:sp>
      <p:sp>
        <p:nvSpPr>
          <p:cNvPr id="3" name="Text Placeholder 2"/>
          <p:cNvSpPr>
            <a:spLocks noGrp="1"/>
          </p:cNvSpPr>
          <p:nvPr>
            <p:ph type="body" sz="quarter" idx="10"/>
          </p:nvPr>
        </p:nvSpPr>
        <p:spPr>
          <a:xfrm>
            <a:off x="274638" y="1212851"/>
            <a:ext cx="5799583" cy="4810578"/>
          </a:xfrm>
        </p:spPr>
        <p:txBody>
          <a:bodyPr/>
          <a:lstStyle/>
          <a:p>
            <a:r>
              <a:rPr lang="en-AU" sz="3200" dirty="0" smtClean="0"/>
              <a:t>On-</a:t>
            </a:r>
            <a:r>
              <a:rPr lang="en-AU" sz="3200" dirty="0" err="1" smtClean="0"/>
              <a:t>prem</a:t>
            </a:r>
            <a:r>
              <a:rPr lang="en-AU" sz="3200" dirty="0" smtClean="0"/>
              <a:t> resources supported:</a:t>
            </a:r>
          </a:p>
          <a:p>
            <a:pPr marL="171450" indent="-171450">
              <a:buFont typeface="Arial" panose="020B0604020202020204" pitchFamily="34" charset="0"/>
              <a:buChar char="•"/>
            </a:pPr>
            <a:r>
              <a:rPr lang="en-AU" sz="2000" dirty="0"/>
              <a:t>BizTalk Server</a:t>
            </a:r>
          </a:p>
          <a:p>
            <a:pPr marL="171450" indent="-171450">
              <a:buFont typeface="Arial" panose="020B0604020202020204" pitchFamily="34" charset="0"/>
              <a:buChar char="•"/>
            </a:pPr>
            <a:r>
              <a:rPr lang="en-AU" sz="2000" dirty="0"/>
              <a:t>DB2 </a:t>
            </a:r>
          </a:p>
          <a:p>
            <a:pPr marL="171450" indent="-171450">
              <a:buFont typeface="Arial" panose="020B0604020202020204" pitchFamily="34" charset="0"/>
              <a:buChar char="•"/>
            </a:pPr>
            <a:r>
              <a:rPr lang="en-AU" sz="2000" dirty="0"/>
              <a:t>File System</a:t>
            </a:r>
          </a:p>
          <a:p>
            <a:pPr marL="171450" indent="-171450">
              <a:buFont typeface="Arial" panose="020B0604020202020204" pitchFamily="34" charset="0"/>
              <a:buChar char="•"/>
            </a:pPr>
            <a:r>
              <a:rPr lang="en-AU" sz="2000" dirty="0"/>
              <a:t>Informix</a:t>
            </a:r>
          </a:p>
          <a:p>
            <a:pPr marL="171450" indent="-171450">
              <a:buFont typeface="Arial" panose="020B0604020202020204" pitchFamily="34" charset="0"/>
              <a:buChar char="•"/>
            </a:pPr>
            <a:r>
              <a:rPr lang="en-AU" sz="2000" dirty="0"/>
              <a:t>MQ</a:t>
            </a:r>
          </a:p>
          <a:p>
            <a:pPr marL="171450" indent="-171450">
              <a:buFont typeface="Arial" panose="020B0604020202020204" pitchFamily="34" charset="0"/>
              <a:buChar char="•"/>
            </a:pPr>
            <a:r>
              <a:rPr lang="en-AU" sz="2000" dirty="0"/>
              <a:t>Oracle Database </a:t>
            </a:r>
          </a:p>
          <a:p>
            <a:pPr marL="171450" indent="-171450">
              <a:buFont typeface="Arial" panose="020B0604020202020204" pitchFamily="34" charset="0"/>
              <a:buChar char="•"/>
            </a:pPr>
            <a:r>
              <a:rPr lang="en-AU" sz="2000" dirty="0"/>
              <a:t>SAP Application Server </a:t>
            </a:r>
          </a:p>
          <a:p>
            <a:pPr marL="171450" indent="-171450">
              <a:buFont typeface="Arial" panose="020B0604020202020204" pitchFamily="34" charset="0"/>
              <a:buChar char="•"/>
            </a:pPr>
            <a:r>
              <a:rPr lang="en-AU" sz="2000" dirty="0"/>
              <a:t>SAP Message Server</a:t>
            </a:r>
          </a:p>
          <a:p>
            <a:pPr marL="171450" indent="-171450">
              <a:buFont typeface="Arial" panose="020B0604020202020204" pitchFamily="34" charset="0"/>
              <a:buChar char="•"/>
            </a:pPr>
            <a:r>
              <a:rPr lang="en-AU" sz="2000" dirty="0"/>
              <a:t>SQL Server</a:t>
            </a:r>
          </a:p>
          <a:p>
            <a:endParaRPr lang="en-AU" sz="1200" dirty="0" smtClean="0"/>
          </a:p>
        </p:txBody>
      </p:sp>
      <p:pic>
        <p:nvPicPr>
          <p:cNvPr id="1026" name="Picture 2" descr="How it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8" y="1481038"/>
            <a:ext cx="573405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7549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Lab #2</a:t>
            </a:r>
            <a:endParaRPr lang="en-US" dirty="0">
              <a:solidFill>
                <a:schemeClr val="tx1"/>
              </a:solidFill>
            </a:endParaRPr>
          </a:p>
        </p:txBody>
      </p:sp>
      <p:sp>
        <p:nvSpPr>
          <p:cNvPr id="4" name="Text Placeholder 3"/>
          <p:cNvSpPr>
            <a:spLocks noGrp="1"/>
          </p:cNvSpPr>
          <p:nvPr>
            <p:ph type="body" sz="quarter" idx="12"/>
          </p:nvPr>
        </p:nvSpPr>
        <p:spPr>
          <a:xfrm>
            <a:off x="274638" y="3693206"/>
            <a:ext cx="8229599" cy="1181862"/>
          </a:xfrm>
        </p:spPr>
        <p:txBody>
          <a:bodyPr/>
          <a:lstStyle/>
          <a:p>
            <a:r>
              <a:rPr lang="en-GB" dirty="0">
                <a:solidFill>
                  <a:schemeClr val="tx1"/>
                </a:solidFill>
              </a:rPr>
              <a:t>Service Bus + Enterprise Integration Pack + On-premises Data Gateway</a:t>
            </a:r>
            <a:endParaRPr lang="en-US" dirty="0">
              <a:solidFill>
                <a:schemeClr val="tx1"/>
              </a:solidFill>
            </a:endParaRPr>
          </a:p>
        </p:txBody>
      </p:sp>
    </p:spTree>
    <p:extLst>
      <p:ext uri="{BB962C8B-B14F-4D97-AF65-F5344CB8AC3E}">
        <p14:creationId xmlns:p14="http://schemas.microsoft.com/office/powerpoint/2010/main" val="37489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Hands-On Lab</a:t>
            </a:r>
            <a:endParaRPr lang="en-AU" dirty="0"/>
          </a:p>
        </p:txBody>
      </p:sp>
      <p:sp>
        <p:nvSpPr>
          <p:cNvPr id="4" name="Text Placeholder 3"/>
          <p:cNvSpPr>
            <a:spLocks noGrp="1"/>
          </p:cNvSpPr>
          <p:nvPr>
            <p:ph type="body" sz="quarter" idx="10"/>
          </p:nvPr>
        </p:nvSpPr>
        <p:spPr>
          <a:xfrm>
            <a:off x="274638" y="1212849"/>
            <a:ext cx="6324720" cy="2788469"/>
          </a:xfrm>
        </p:spPr>
        <p:txBody>
          <a:bodyPr/>
          <a:lstStyle/>
          <a:p>
            <a:pPr marL="457200" lvl="0" indent="-457200">
              <a:buFont typeface="+mj-lt"/>
              <a:buAutoNum type="arabicPeriod"/>
            </a:pPr>
            <a:r>
              <a:rPr lang="en-US" sz="1800" dirty="0"/>
              <a:t>Install and configure On-Premises Data Gateway</a:t>
            </a:r>
            <a:endParaRPr lang="en-AU" sz="1800" dirty="0"/>
          </a:p>
          <a:p>
            <a:pPr marL="457200" lvl="0" indent="-457200">
              <a:buFont typeface="+mj-lt"/>
              <a:buAutoNum type="arabicPeriod"/>
            </a:pPr>
            <a:r>
              <a:rPr lang="en-US" sz="1800" dirty="0"/>
              <a:t>Register the On-Premises Data Gateway in Azure</a:t>
            </a:r>
            <a:endParaRPr lang="en-AU" sz="1800" dirty="0"/>
          </a:p>
          <a:p>
            <a:pPr marL="457200" lvl="0" indent="-457200">
              <a:buFont typeface="+mj-lt"/>
              <a:buAutoNum type="arabicPeriod"/>
            </a:pPr>
            <a:r>
              <a:rPr lang="en-US" sz="1800" dirty="0"/>
              <a:t>Import the </a:t>
            </a:r>
            <a:r>
              <a:rPr lang="en-US" sz="1800" b="1" dirty="0" err="1"/>
              <a:t>LegacyOrderSystem</a:t>
            </a:r>
            <a:r>
              <a:rPr lang="en-US" sz="1800" dirty="0"/>
              <a:t> data in the on-premises SQL Server</a:t>
            </a:r>
            <a:endParaRPr lang="en-AU" sz="1800" dirty="0"/>
          </a:p>
          <a:p>
            <a:pPr marL="457200" lvl="0" indent="-457200">
              <a:buFont typeface="+mj-lt"/>
              <a:buAutoNum type="arabicPeriod"/>
            </a:pPr>
            <a:r>
              <a:rPr lang="en-US" sz="1800" dirty="0"/>
              <a:t>Create a schema for validation in Visual Studio 2015</a:t>
            </a:r>
            <a:endParaRPr lang="en-AU" sz="1800" dirty="0"/>
          </a:p>
          <a:p>
            <a:pPr marL="457200" lvl="0" indent="-457200">
              <a:buFont typeface="+mj-lt"/>
              <a:buAutoNum type="arabicPeriod"/>
            </a:pPr>
            <a:r>
              <a:rPr lang="en-US" sz="1800" dirty="0"/>
              <a:t>Create an Integration Account</a:t>
            </a:r>
            <a:endParaRPr lang="en-AU" sz="1800" dirty="0"/>
          </a:p>
          <a:p>
            <a:pPr marL="457200" lvl="0" indent="-457200">
              <a:buFont typeface="+mj-lt"/>
              <a:buAutoNum type="arabicPeriod"/>
            </a:pPr>
            <a:r>
              <a:rPr lang="en-US" sz="1800" dirty="0"/>
              <a:t>Upload the schema to the Integration Account</a:t>
            </a:r>
            <a:endParaRPr lang="en-AU" sz="1800" dirty="0"/>
          </a:p>
          <a:p>
            <a:pPr marL="457200" lvl="0" indent="-457200">
              <a:buFont typeface="+mj-lt"/>
              <a:buAutoNum type="arabicPeriod"/>
            </a:pPr>
            <a:r>
              <a:rPr lang="en-US" sz="1800" dirty="0"/>
              <a:t>Provision a Logic App</a:t>
            </a:r>
            <a:endParaRPr lang="en-AU" sz="1800" dirty="0"/>
          </a:p>
          <a:p>
            <a:pPr marL="457200" lvl="0" indent="-457200">
              <a:buFont typeface="+mj-lt"/>
              <a:buAutoNum type="arabicPeriod"/>
            </a:pPr>
            <a:r>
              <a:rPr lang="en-US" sz="1800" dirty="0"/>
              <a:t>Associate the Integration Account with the Logic App</a:t>
            </a:r>
            <a:endParaRPr lang="en-AU" sz="1800" dirty="0"/>
          </a:p>
          <a:p>
            <a:pPr marL="457200" lvl="0" indent="-457200">
              <a:buFont typeface="+mj-lt"/>
              <a:buAutoNum type="arabicPeriod"/>
            </a:pPr>
            <a:r>
              <a:rPr lang="en-US" sz="1800" dirty="0"/>
              <a:t>Build Logic App Definition</a:t>
            </a:r>
            <a:endParaRPr lang="en-AU" sz="1800" dirty="0"/>
          </a:p>
          <a:p>
            <a:pPr marL="457200" lvl="0" indent="-457200">
              <a:buFont typeface="+mj-lt"/>
              <a:buAutoNum type="arabicPeriod"/>
            </a:pPr>
            <a:r>
              <a:rPr lang="en-US" sz="1800" dirty="0"/>
              <a:t>Test the Solution</a:t>
            </a:r>
            <a:endParaRPr lang="en-AU" sz="1800" dirty="0"/>
          </a:p>
          <a:p>
            <a:endParaRPr lang="en-AU" sz="1800" dirty="0" smtClean="0"/>
          </a:p>
          <a:p>
            <a:endParaRPr lang="en-AU" sz="1800" dirty="0"/>
          </a:p>
          <a:p>
            <a:endParaRPr lang="en-AU" sz="1800" dirty="0" smtClean="0"/>
          </a:p>
          <a:p>
            <a:endParaRPr lang="en-AU" sz="1800" dirty="0"/>
          </a:p>
        </p:txBody>
      </p:sp>
      <p:grpSp>
        <p:nvGrpSpPr>
          <p:cNvPr id="5" name="Canvas 74"/>
          <p:cNvGrpSpPr/>
          <p:nvPr/>
        </p:nvGrpSpPr>
        <p:grpSpPr>
          <a:xfrm>
            <a:off x="6362253" y="1048990"/>
            <a:ext cx="5281295" cy="4463415"/>
            <a:chOff x="0" y="0"/>
            <a:chExt cx="5281295" cy="4463415"/>
          </a:xfrm>
        </p:grpSpPr>
        <p:sp>
          <p:nvSpPr>
            <p:cNvPr id="6" name="Rectangle 5"/>
            <p:cNvSpPr/>
            <p:nvPr/>
          </p:nvSpPr>
          <p:spPr>
            <a:xfrm>
              <a:off x="0" y="0"/>
              <a:ext cx="5281295" cy="4463415"/>
            </a:xfrm>
            <a:prstGeom prst="rect">
              <a:avLst/>
            </a:prstGeom>
            <a:noFill/>
          </p:spPr>
        </p:sp>
        <p:pic>
          <p:nvPicPr>
            <p:cNvPr id="7" name="Picture 6" descr="Azure Service Bu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708" y="1463205"/>
              <a:ext cx="496309" cy="4963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8442" y="1381705"/>
              <a:ext cx="646612" cy="6466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5244" y="408401"/>
              <a:ext cx="519709" cy="5256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zure SQL Database (generi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40644" y="3743513"/>
              <a:ext cx="502609" cy="5025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20244" y="2617709"/>
              <a:ext cx="531810" cy="5319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cxnSpLocks/>
            </p:cNvCxnSpPr>
            <p:nvPr/>
          </p:nvCxnSpPr>
          <p:spPr bwMode="auto">
            <a:xfrm>
              <a:off x="1060119" y="1710006"/>
              <a:ext cx="1137120" cy="0"/>
            </a:xfrm>
            <a:prstGeom prst="straightConnector1">
              <a:avLst/>
            </a:prstGeom>
            <a:noFill/>
            <a:ln w="3810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13" name="Straight Arrow Connector 12"/>
            <p:cNvCxnSpPr>
              <a:cxnSpLocks/>
            </p:cNvCxnSpPr>
            <p:nvPr/>
          </p:nvCxnSpPr>
          <p:spPr bwMode="auto">
            <a:xfrm>
              <a:off x="2679548" y="2101007"/>
              <a:ext cx="0" cy="452702"/>
            </a:xfrm>
            <a:prstGeom prst="straightConnector1">
              <a:avLst/>
            </a:prstGeom>
            <a:noFill/>
            <a:ln w="38100">
              <a:solidFill>
                <a:srgbClr val="0070C0"/>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4" name="Straight Arrow Connector 13"/>
            <p:cNvCxnSpPr>
              <a:cxnSpLocks/>
            </p:cNvCxnSpPr>
            <p:nvPr/>
          </p:nvCxnSpPr>
          <p:spPr bwMode="auto">
            <a:xfrm>
              <a:off x="2688448" y="3215711"/>
              <a:ext cx="0" cy="452102"/>
            </a:xfrm>
            <a:prstGeom prst="straightConnector1">
              <a:avLst/>
            </a:prstGeom>
            <a:noFill/>
            <a:ln w="38100">
              <a:solidFill>
                <a:srgbClr val="0070C0"/>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5" name="Straight Arrow Connector 14"/>
            <p:cNvCxnSpPr>
              <a:cxnSpLocks/>
            </p:cNvCxnSpPr>
            <p:nvPr/>
          </p:nvCxnSpPr>
          <p:spPr bwMode="auto">
            <a:xfrm>
              <a:off x="2679548" y="970603"/>
              <a:ext cx="0" cy="438401"/>
            </a:xfrm>
            <a:prstGeom prst="straightConnector1">
              <a:avLst/>
            </a:prstGeom>
            <a:noFill/>
            <a:ln w="38100">
              <a:solidFill>
                <a:srgbClr val="0070C0"/>
              </a:solidFill>
              <a:prstDash val="sysDot"/>
              <a:miter lim="800000"/>
              <a:headEnd/>
              <a:tailEnd/>
            </a:ln>
            <a:extLst>
              <a:ext uri="{909E8E84-426E-40DD-AFC4-6F175D3DCCD1}">
                <a14:hiddenFill xmlns:a14="http://schemas.microsoft.com/office/drawing/2010/main">
                  <a:noFill/>
                </a14:hiddenFill>
              </a:ext>
            </a:extLst>
          </p:spPr>
        </p:cxnSp>
        <p:cxnSp>
          <p:nvCxnSpPr>
            <p:cNvPr id="16" name="Straight Arrow Connector 15"/>
            <p:cNvCxnSpPr>
              <a:cxnSpLocks/>
            </p:cNvCxnSpPr>
            <p:nvPr/>
          </p:nvCxnSpPr>
          <p:spPr bwMode="auto">
            <a:xfrm>
              <a:off x="3102756" y="1710006"/>
              <a:ext cx="1136620" cy="0"/>
            </a:xfrm>
            <a:prstGeom prst="straightConnector1">
              <a:avLst/>
            </a:prstGeom>
            <a:noFill/>
            <a:ln w="38100">
              <a:solidFill>
                <a:srgbClr val="0070C0"/>
              </a:solidFill>
              <a:miter lim="800000"/>
              <a:headEnd/>
              <a:tailEnd type="triangle" w="med" len="med"/>
            </a:ln>
            <a:extLst>
              <a:ext uri="{909E8E84-426E-40DD-AFC4-6F175D3DCCD1}">
                <a14:hiddenFill xmlns:a14="http://schemas.microsoft.com/office/drawing/2010/main">
                  <a:noFill/>
                </a14:hiddenFill>
              </a:ext>
            </a:extLst>
          </p:spPr>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7177" y="1449105"/>
              <a:ext cx="482909" cy="48280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46"/>
            <p:cNvSpPr txBox="1">
              <a:spLocks noChangeArrowheads="1"/>
            </p:cNvSpPr>
            <p:nvPr/>
          </p:nvSpPr>
          <p:spPr bwMode="auto">
            <a:xfrm>
              <a:off x="2988254" y="550702"/>
              <a:ext cx="84645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0" tIns="0" rIns="0" bIns="0" anchor="t" anchorCtr="0" upright="1">
              <a:noAutofit/>
            </a:bodyPr>
            <a:lstStyle/>
            <a:p>
              <a:pPr>
                <a:lnSpc>
                  <a:spcPct val="107000"/>
                </a:lnSpc>
                <a:spcAft>
                  <a:spcPts val="0"/>
                </a:spcAft>
              </a:pPr>
              <a:r>
                <a:rPr lang="en-US" sz="800">
                  <a:solidFill>
                    <a:srgbClr val="0070C0"/>
                  </a:solidFill>
                  <a:effectLst/>
                  <a:latin typeface="Franklin Gothic Medium Cond" panose="020B0606030402020204" pitchFamily="34" charset="0"/>
                  <a:ea typeface="Calibri" panose="020F0502020204030204" pitchFamily="34" charset="0"/>
                  <a:cs typeface="Times New Roman" panose="02020603050405020304" pitchFamily="18" charset="0"/>
                </a:rPr>
                <a:t>Integration Account for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800">
                  <a:solidFill>
                    <a:srgbClr val="0070C0"/>
                  </a:solidFill>
                  <a:effectLst/>
                  <a:latin typeface="Franklin Gothic Medium Cond" panose="020B0606030402020204" pitchFamily="34" charset="0"/>
                  <a:ea typeface="Calibri" panose="020F0502020204030204" pitchFamily="34" charset="0"/>
                  <a:cs typeface="Times New Roman" panose="02020603050405020304" pitchFamily="18" charset="0"/>
                </a:rPr>
                <a:t>schemas and maps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64"/>
            <p:cNvSpPr txBox="1">
              <a:spLocks noChangeArrowheads="1"/>
            </p:cNvSpPr>
            <p:nvPr/>
          </p:nvSpPr>
          <p:spPr bwMode="auto">
            <a:xfrm>
              <a:off x="3352160" y="1541105"/>
              <a:ext cx="50736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0" tIns="0" rIns="0" bIns="0" anchor="t" anchorCtr="0" upright="1">
              <a:noAutofit/>
            </a:bodyPr>
            <a:lstStyle/>
            <a:p>
              <a:pPr>
                <a:lnSpc>
                  <a:spcPct val="105000"/>
                </a:lnSpc>
                <a:spcAft>
                  <a:spcPts val="0"/>
                </a:spcAft>
              </a:pPr>
              <a:r>
                <a:rPr lang="en-US" sz="800">
                  <a:effectLst/>
                  <a:latin typeface="Franklin Gothic Medium Cond" panose="020B0606030402020204" pitchFamily="34" charset="0"/>
                  <a:ea typeface="Calibri" panose="020F0502020204030204" pitchFamily="34" charset="0"/>
                </a:rPr>
                <a:t>HTTP Request</a:t>
              </a:r>
              <a:endParaRPr lang="en-AU" sz="1200">
                <a:effectLst/>
                <a:latin typeface="Times New Roman" panose="02020603050405020304" pitchFamily="18" charset="0"/>
                <a:ea typeface="Times New Roman" panose="02020603050405020304" pitchFamily="18" charset="0"/>
              </a:endParaRPr>
            </a:p>
          </p:txBody>
        </p:sp>
        <p:sp>
          <p:nvSpPr>
            <p:cNvPr id="20" name="Text Box 64"/>
            <p:cNvSpPr txBox="1">
              <a:spLocks noChangeArrowheads="1"/>
            </p:cNvSpPr>
            <p:nvPr/>
          </p:nvSpPr>
          <p:spPr bwMode="auto">
            <a:xfrm>
              <a:off x="1268723" y="1518905"/>
              <a:ext cx="64071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0" tIns="0" rIns="0" bIns="0" anchor="t" anchorCtr="0" upright="1">
              <a:noAutofit/>
            </a:bodyPr>
            <a:lstStyle/>
            <a:p>
              <a:pPr>
                <a:lnSpc>
                  <a:spcPct val="105000"/>
                </a:lnSpc>
                <a:spcAft>
                  <a:spcPts val="0"/>
                </a:spcAft>
              </a:pPr>
              <a:r>
                <a:rPr lang="en-US" sz="800">
                  <a:effectLst/>
                  <a:latin typeface="Franklin Gothic Medium Cond" panose="020B0606030402020204" pitchFamily="34" charset="0"/>
                  <a:ea typeface="Calibri" panose="020F0502020204030204" pitchFamily="34" charset="0"/>
                </a:rPr>
                <a:t>Receive message</a:t>
              </a:r>
              <a:endParaRPr lang="en-AU" sz="1200">
                <a:effectLst/>
                <a:latin typeface="Times New Roman" panose="02020603050405020304" pitchFamily="18" charset="0"/>
                <a:ea typeface="Times New Roman" panose="02020603050405020304" pitchFamily="18" charset="0"/>
              </a:endParaRPr>
            </a:p>
          </p:txBody>
        </p:sp>
        <p:sp>
          <p:nvSpPr>
            <p:cNvPr id="21" name="Text Box 64"/>
            <p:cNvSpPr txBox="1">
              <a:spLocks noChangeArrowheads="1"/>
            </p:cNvSpPr>
            <p:nvPr/>
          </p:nvSpPr>
          <p:spPr bwMode="auto">
            <a:xfrm>
              <a:off x="365107" y="1984307"/>
              <a:ext cx="65468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0" tIns="0" rIns="0" bIns="0" anchor="t" anchorCtr="0" upright="1">
              <a:noAutofit/>
            </a:bodyPr>
            <a:lstStyle/>
            <a:p>
              <a:pPr>
                <a:lnSpc>
                  <a:spcPct val="105000"/>
                </a:lnSpc>
                <a:spcAft>
                  <a:spcPts val="0"/>
                </a:spcAft>
              </a:pPr>
              <a:r>
                <a:rPr lang="en-US" sz="800">
                  <a:solidFill>
                    <a:srgbClr val="0070C0"/>
                  </a:solidFill>
                  <a:effectLst/>
                  <a:latin typeface="Franklin Gothic Medium Cond" panose="020B0606030402020204" pitchFamily="34" charset="0"/>
                  <a:ea typeface="Calibri" panose="020F0502020204030204" pitchFamily="34" charset="0"/>
                </a:rPr>
                <a:t>Azure Service Bus</a:t>
              </a:r>
              <a:endParaRPr lang="en-AU" sz="1200">
                <a:effectLst/>
                <a:latin typeface="Times New Roman" panose="02020603050405020304" pitchFamily="18" charset="0"/>
                <a:ea typeface="Times New Roman" panose="02020603050405020304" pitchFamily="18" charset="0"/>
              </a:endParaRPr>
            </a:p>
          </p:txBody>
        </p:sp>
        <p:sp>
          <p:nvSpPr>
            <p:cNvPr id="22" name="Text Box 64"/>
            <p:cNvSpPr txBox="1">
              <a:spLocks noChangeArrowheads="1"/>
            </p:cNvSpPr>
            <p:nvPr/>
          </p:nvSpPr>
          <p:spPr bwMode="auto">
            <a:xfrm>
              <a:off x="2155139" y="1959607"/>
              <a:ext cx="36385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0" tIns="0" rIns="0" bIns="0" anchor="t" anchorCtr="0" upright="1">
              <a:noAutofit/>
            </a:bodyPr>
            <a:lstStyle/>
            <a:p>
              <a:pPr>
                <a:lnSpc>
                  <a:spcPct val="105000"/>
                </a:lnSpc>
                <a:spcAft>
                  <a:spcPts val="0"/>
                </a:spcAft>
              </a:pPr>
              <a:r>
                <a:rPr lang="en-US" sz="800">
                  <a:solidFill>
                    <a:srgbClr val="0070C0"/>
                  </a:solidFill>
                  <a:effectLst/>
                  <a:latin typeface="Franklin Gothic Medium Cond" panose="020B0606030402020204" pitchFamily="34" charset="0"/>
                  <a:ea typeface="Calibri" panose="020F0502020204030204" pitchFamily="34" charset="0"/>
                </a:rPr>
                <a:t>Logic App</a:t>
              </a:r>
              <a:endParaRPr lang="en-AU" sz="1200">
                <a:effectLst/>
                <a:latin typeface="Times New Roman" panose="02020603050405020304" pitchFamily="18" charset="0"/>
                <a:ea typeface="Times New Roman" panose="02020603050405020304" pitchFamily="18" charset="0"/>
              </a:endParaRPr>
            </a:p>
          </p:txBody>
        </p:sp>
        <p:sp>
          <p:nvSpPr>
            <p:cNvPr id="23" name="Text Box 64"/>
            <p:cNvSpPr txBox="1">
              <a:spLocks noChangeArrowheads="1"/>
            </p:cNvSpPr>
            <p:nvPr/>
          </p:nvSpPr>
          <p:spPr bwMode="auto">
            <a:xfrm>
              <a:off x="2807551" y="2237008"/>
              <a:ext cx="676910" cy="16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0" tIns="0" rIns="0" bIns="0" anchor="t" anchorCtr="0" upright="1">
              <a:noAutofit/>
            </a:bodyPr>
            <a:lstStyle/>
            <a:p>
              <a:pPr>
                <a:lnSpc>
                  <a:spcPct val="105000"/>
                </a:lnSpc>
                <a:spcAft>
                  <a:spcPts val="0"/>
                </a:spcAft>
              </a:pPr>
              <a:r>
                <a:rPr lang="en-US" sz="800">
                  <a:effectLst/>
                  <a:latin typeface="Franklin Gothic Medium Cond" panose="020B0606030402020204" pitchFamily="34" charset="0"/>
                  <a:ea typeface="Calibri" panose="020F0502020204030204" pitchFamily="34" charset="0"/>
                </a:rPr>
                <a:t>Call to enrich data</a:t>
              </a:r>
              <a:endParaRPr lang="en-AU" sz="1200">
                <a:effectLst/>
                <a:latin typeface="Times New Roman" panose="02020603050405020304" pitchFamily="18" charset="0"/>
                <a:ea typeface="Times New Roman" panose="02020603050405020304" pitchFamily="18" charset="0"/>
              </a:endParaRPr>
            </a:p>
          </p:txBody>
        </p:sp>
        <p:sp>
          <p:nvSpPr>
            <p:cNvPr id="24" name="Text Box 64"/>
            <p:cNvSpPr txBox="1">
              <a:spLocks noChangeArrowheads="1"/>
            </p:cNvSpPr>
            <p:nvPr/>
          </p:nvSpPr>
          <p:spPr bwMode="auto">
            <a:xfrm>
              <a:off x="3005054" y="2809209"/>
              <a:ext cx="100584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0" tIns="0" rIns="0" bIns="0" anchor="t" anchorCtr="0" upright="1">
              <a:noAutofit/>
            </a:bodyPr>
            <a:lstStyle/>
            <a:p>
              <a:pPr>
                <a:lnSpc>
                  <a:spcPct val="105000"/>
                </a:lnSpc>
                <a:spcAft>
                  <a:spcPts val="0"/>
                </a:spcAft>
              </a:pPr>
              <a:r>
                <a:rPr lang="en-US" sz="800">
                  <a:solidFill>
                    <a:srgbClr val="0070C0"/>
                  </a:solidFill>
                  <a:effectLst/>
                  <a:latin typeface="Franklin Gothic Medium Cond" panose="020B0606030402020204" pitchFamily="34" charset="0"/>
                  <a:ea typeface="Calibri" panose="020F0502020204030204" pitchFamily="34" charset="0"/>
                </a:rPr>
                <a:t>On-premises Data Gateway</a:t>
              </a:r>
              <a:endParaRPr lang="en-AU" sz="1200">
                <a:effectLst/>
                <a:latin typeface="Times New Roman" panose="02020603050405020304" pitchFamily="18" charset="0"/>
                <a:ea typeface="Times New Roman" panose="02020603050405020304" pitchFamily="18" charset="0"/>
              </a:endParaRPr>
            </a:p>
          </p:txBody>
        </p:sp>
        <p:sp>
          <p:nvSpPr>
            <p:cNvPr id="25" name="Text Box 64"/>
            <p:cNvSpPr txBox="1">
              <a:spLocks noChangeArrowheads="1"/>
            </p:cNvSpPr>
            <p:nvPr/>
          </p:nvSpPr>
          <p:spPr bwMode="auto">
            <a:xfrm>
              <a:off x="3048255" y="3914313"/>
              <a:ext cx="894715" cy="17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0" tIns="0" rIns="0" bIns="0" anchor="t" anchorCtr="0" upright="1">
              <a:noAutofit/>
            </a:bodyPr>
            <a:lstStyle/>
            <a:p>
              <a:pPr>
                <a:lnSpc>
                  <a:spcPct val="105000"/>
                </a:lnSpc>
                <a:spcAft>
                  <a:spcPts val="0"/>
                </a:spcAft>
              </a:pPr>
              <a:r>
                <a:rPr lang="en-US" sz="800">
                  <a:solidFill>
                    <a:srgbClr val="0070C0"/>
                  </a:solidFill>
                  <a:effectLst/>
                  <a:latin typeface="Franklin Gothic Medium Cond" panose="020B0606030402020204" pitchFamily="34" charset="0"/>
                  <a:ea typeface="Calibri" panose="020F0502020204030204" pitchFamily="34" charset="0"/>
                </a:rPr>
                <a:t>On-premises SQL Server</a:t>
              </a:r>
              <a:endParaRPr lang="en-AU" sz="12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78141313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sz="4399" dirty="0"/>
              <a:t>Why is integration more important now than ever?</a:t>
            </a:r>
          </a:p>
        </p:txBody>
      </p:sp>
      <p:grpSp>
        <p:nvGrpSpPr>
          <p:cNvPr id="4" name="Group 3"/>
          <p:cNvGrpSpPr/>
          <p:nvPr/>
        </p:nvGrpSpPr>
        <p:grpSpPr>
          <a:xfrm>
            <a:off x="883" y="1213174"/>
            <a:ext cx="12434711" cy="920108"/>
            <a:chOff x="0" y="1212849"/>
            <a:chExt cx="12436475" cy="920239"/>
          </a:xfrm>
        </p:grpSpPr>
        <p:sp>
          <p:nvSpPr>
            <p:cNvPr id="3" name="Rectangle 2"/>
            <p:cNvSpPr/>
            <p:nvPr/>
          </p:nvSpPr>
          <p:spPr bwMode="auto">
            <a:xfrm>
              <a:off x="0" y="1212849"/>
              <a:ext cx="12436475" cy="920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ontent Placeholder 2"/>
            <p:cNvSpPr txBox="1">
              <a:spLocks/>
            </p:cNvSpPr>
            <p:nvPr/>
          </p:nvSpPr>
          <p:spPr>
            <a:xfrm>
              <a:off x="960437" y="1296340"/>
              <a:ext cx="10515600" cy="721950"/>
            </a:xfrm>
            <a:prstGeom prst="rect">
              <a:avLst/>
            </a:prstGeom>
            <a:noFill/>
          </p:spPr>
          <p:txBody>
            <a:bodyPr wrap="square" rtlCol="0">
              <a:spAutoFit/>
            </a:bodyPr>
            <a:lstStyle>
              <a:defPPr>
                <a:defRPr lang="en-US"/>
              </a:defPPr>
              <a:lvl1pPr algn="ctr">
                <a:defRPr sz="4000">
                  <a:gradFill>
                    <a:gsLst>
                      <a:gs pos="23913">
                        <a:schemeClr val="bg1"/>
                      </a:gs>
                      <a:gs pos="43000">
                        <a:schemeClr val="bg1"/>
                      </a:gs>
                    </a:gsLst>
                    <a:lin ang="5400000" scaled="1"/>
                  </a:gradFill>
                  <a:latin typeface="+mj-lt"/>
                </a:defRPr>
              </a:lvl1pPr>
            </a:lstStyle>
            <a:p>
              <a:pPr defTabSz="914224"/>
              <a:r>
                <a:rPr lang="en-US" sz="3999" kern="0" dirty="0"/>
                <a:t>Digital transformation</a:t>
              </a:r>
            </a:p>
          </p:txBody>
        </p:sp>
      </p:grpSp>
      <p:sp>
        <p:nvSpPr>
          <p:cNvPr id="9" name="Content Placeholder 2"/>
          <p:cNvSpPr txBox="1">
            <a:spLocks/>
          </p:cNvSpPr>
          <p:nvPr/>
        </p:nvSpPr>
        <p:spPr>
          <a:xfrm>
            <a:off x="504048" y="4582038"/>
            <a:ext cx="3733270" cy="70893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pPr>
            <a:r>
              <a:rPr lang="en-US" sz="2400" dirty="0">
                <a:latin typeface="+mn-lt"/>
              </a:rPr>
              <a:t>App is king</a:t>
            </a:r>
          </a:p>
          <a:p>
            <a:pPr marL="0" indent="0" algn="ctr" defTabSz="932563">
              <a:buNone/>
            </a:pPr>
            <a:endParaRPr lang="en-US" sz="2400" dirty="0">
              <a:latin typeface="+mn-lt"/>
            </a:endParaRPr>
          </a:p>
        </p:txBody>
      </p:sp>
      <p:sp>
        <p:nvSpPr>
          <p:cNvPr id="10" name="Content Placeholder 2"/>
          <p:cNvSpPr txBox="1">
            <a:spLocks/>
          </p:cNvSpPr>
          <p:nvPr/>
        </p:nvSpPr>
        <p:spPr>
          <a:xfrm>
            <a:off x="4351603" y="4582038"/>
            <a:ext cx="3733270" cy="70893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pPr>
            <a:r>
              <a:rPr lang="en-US" sz="2400" dirty="0">
                <a:latin typeface="+mn-lt"/>
              </a:rPr>
              <a:t>Data is everywhere</a:t>
            </a:r>
          </a:p>
        </p:txBody>
      </p:sp>
      <p:sp>
        <p:nvSpPr>
          <p:cNvPr id="11" name="Content Placeholder 2"/>
          <p:cNvSpPr txBox="1">
            <a:spLocks/>
          </p:cNvSpPr>
          <p:nvPr/>
        </p:nvSpPr>
        <p:spPr>
          <a:xfrm>
            <a:off x="8199157" y="4582038"/>
            <a:ext cx="3733270" cy="70893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pPr>
            <a:r>
              <a:rPr lang="en-US" sz="2400" dirty="0">
                <a:latin typeface="+mn-lt"/>
              </a:rPr>
              <a:t>Everything is connected</a:t>
            </a:r>
          </a:p>
        </p:txBody>
      </p:sp>
      <p:grpSp>
        <p:nvGrpSpPr>
          <p:cNvPr id="6" name="Group 5"/>
          <p:cNvGrpSpPr/>
          <p:nvPr/>
        </p:nvGrpSpPr>
        <p:grpSpPr>
          <a:xfrm>
            <a:off x="1534755" y="2761048"/>
            <a:ext cx="1615279" cy="1615279"/>
            <a:chOff x="1305492" y="2760943"/>
            <a:chExt cx="1615508" cy="1615508"/>
          </a:xfrm>
        </p:grpSpPr>
        <p:sp>
          <p:nvSpPr>
            <p:cNvPr id="37" name="Freeform 5"/>
            <p:cNvSpPr>
              <a:spLocks noChangeAspect="1" noEditPoints="1"/>
            </p:cNvSpPr>
            <p:nvPr/>
          </p:nvSpPr>
          <p:spPr bwMode="auto">
            <a:xfrm>
              <a:off x="1686492" y="3223573"/>
              <a:ext cx="853508" cy="654100"/>
            </a:xfrm>
            <a:custGeom>
              <a:avLst/>
              <a:gdLst>
                <a:gd name="T0" fmla="*/ 0 w 896"/>
                <a:gd name="T1" fmla="*/ 121 h 686"/>
                <a:gd name="T2" fmla="*/ 885 w 896"/>
                <a:gd name="T3" fmla="*/ 686 h 686"/>
                <a:gd name="T4" fmla="*/ 885 w 896"/>
                <a:gd name="T5" fmla="*/ 106 h 686"/>
                <a:gd name="T6" fmla="*/ 34 w 896"/>
                <a:gd name="T7" fmla="*/ 144 h 686"/>
                <a:gd name="T8" fmla="*/ 862 w 896"/>
                <a:gd name="T9" fmla="*/ 652 h 686"/>
                <a:gd name="T10" fmla="*/ 742 w 896"/>
                <a:gd name="T11" fmla="*/ 34 h 686"/>
                <a:gd name="T12" fmla="*/ 761 w 896"/>
                <a:gd name="T13" fmla="*/ 53 h 686"/>
                <a:gd name="T14" fmla="*/ 0 w 896"/>
                <a:gd name="T15" fmla="*/ 12 h 686"/>
                <a:gd name="T16" fmla="*/ 885 w 896"/>
                <a:gd name="T17" fmla="*/ 87 h 686"/>
                <a:gd name="T18" fmla="*/ 885 w 896"/>
                <a:gd name="T19" fmla="*/ 0 h 686"/>
                <a:gd name="T20" fmla="*/ 670 w 896"/>
                <a:gd name="T21" fmla="*/ 53 h 686"/>
                <a:gd name="T22" fmla="*/ 712 w 896"/>
                <a:gd name="T23" fmla="*/ 60 h 686"/>
                <a:gd name="T24" fmla="*/ 734 w 896"/>
                <a:gd name="T25" fmla="*/ 27 h 686"/>
                <a:gd name="T26" fmla="*/ 764 w 896"/>
                <a:gd name="T27" fmla="*/ 60 h 686"/>
                <a:gd name="T28" fmla="*/ 821 w 896"/>
                <a:gd name="T29" fmla="*/ 53 h 686"/>
                <a:gd name="T30" fmla="*/ 806 w 896"/>
                <a:gd name="T31" fmla="*/ 60 h 686"/>
                <a:gd name="T32" fmla="*/ 795 w 896"/>
                <a:gd name="T33" fmla="*/ 27 h 686"/>
                <a:gd name="T34" fmla="*/ 829 w 896"/>
                <a:gd name="T35" fmla="*/ 27 h 686"/>
                <a:gd name="T36" fmla="*/ 840 w 896"/>
                <a:gd name="T37" fmla="*/ 60 h 686"/>
                <a:gd name="T38" fmla="*/ 405 w 896"/>
                <a:gd name="T39" fmla="*/ 216 h 686"/>
                <a:gd name="T40" fmla="*/ 362 w 896"/>
                <a:gd name="T41" fmla="*/ 216 h 686"/>
                <a:gd name="T42" fmla="*/ 228 w 896"/>
                <a:gd name="T43" fmla="*/ 241 h 686"/>
                <a:gd name="T44" fmla="*/ 185 w 896"/>
                <a:gd name="T45" fmla="*/ 241 h 686"/>
                <a:gd name="T46" fmla="*/ 169 w 896"/>
                <a:gd name="T47" fmla="*/ 326 h 686"/>
                <a:gd name="T48" fmla="*/ 124 w 896"/>
                <a:gd name="T49" fmla="*/ 326 h 686"/>
                <a:gd name="T50" fmla="*/ 287 w 896"/>
                <a:gd name="T51" fmla="*/ 270 h 686"/>
                <a:gd name="T52" fmla="*/ 244 w 896"/>
                <a:gd name="T53" fmla="*/ 270 h 686"/>
                <a:gd name="T54" fmla="*/ 346 w 896"/>
                <a:gd name="T55" fmla="*/ 352 h 686"/>
                <a:gd name="T56" fmla="*/ 300 w 896"/>
                <a:gd name="T57" fmla="*/ 352 h 686"/>
                <a:gd name="T58" fmla="*/ 482 w 896"/>
                <a:gd name="T59" fmla="*/ 409 h 686"/>
                <a:gd name="T60" fmla="*/ 742 w 896"/>
                <a:gd name="T61" fmla="*/ 409 h 686"/>
                <a:gd name="T62" fmla="*/ 640 w 896"/>
                <a:gd name="T63" fmla="*/ 256 h 686"/>
                <a:gd name="T64" fmla="*/ 386 w 896"/>
                <a:gd name="T65" fmla="*/ 455 h 686"/>
                <a:gd name="T66" fmla="*/ 159 w 896"/>
                <a:gd name="T67" fmla="*/ 455 h 686"/>
                <a:gd name="T68" fmla="*/ 124 w 896"/>
                <a:gd name="T69" fmla="*/ 550 h 686"/>
                <a:gd name="T70" fmla="*/ 134 w 896"/>
                <a:gd name="T71" fmla="*/ 559 h 686"/>
                <a:gd name="T72" fmla="*/ 134 w 896"/>
                <a:gd name="T73" fmla="*/ 496 h 686"/>
                <a:gd name="T74" fmla="*/ 134 w 896"/>
                <a:gd name="T75" fmla="*/ 475 h 686"/>
                <a:gd name="T76" fmla="*/ 146 w 896"/>
                <a:gd name="T77" fmla="*/ 464 h 686"/>
                <a:gd name="T78" fmla="*/ 159 w 896"/>
                <a:gd name="T79" fmla="*/ 559 h 686"/>
                <a:gd name="T80" fmla="*/ 371 w 896"/>
                <a:gd name="T81" fmla="*/ 559 h 686"/>
                <a:gd name="T82" fmla="*/ 159 w 896"/>
                <a:gd name="T83" fmla="*/ 49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6" h="686">
                  <a:moveTo>
                    <a:pt x="885" y="106"/>
                  </a:moveTo>
                  <a:cubicBezTo>
                    <a:pt x="11" y="106"/>
                    <a:pt x="11" y="106"/>
                    <a:pt x="11" y="106"/>
                  </a:cubicBezTo>
                  <a:cubicBezTo>
                    <a:pt x="3" y="106"/>
                    <a:pt x="0" y="113"/>
                    <a:pt x="0" y="121"/>
                  </a:cubicBezTo>
                  <a:cubicBezTo>
                    <a:pt x="0" y="671"/>
                    <a:pt x="0" y="671"/>
                    <a:pt x="0" y="671"/>
                  </a:cubicBezTo>
                  <a:cubicBezTo>
                    <a:pt x="0" y="678"/>
                    <a:pt x="3" y="686"/>
                    <a:pt x="11" y="686"/>
                  </a:cubicBezTo>
                  <a:cubicBezTo>
                    <a:pt x="885" y="686"/>
                    <a:pt x="885" y="686"/>
                    <a:pt x="885" y="686"/>
                  </a:cubicBezTo>
                  <a:cubicBezTo>
                    <a:pt x="893" y="686"/>
                    <a:pt x="896" y="678"/>
                    <a:pt x="896" y="671"/>
                  </a:cubicBezTo>
                  <a:cubicBezTo>
                    <a:pt x="896" y="121"/>
                    <a:pt x="896" y="121"/>
                    <a:pt x="896" y="121"/>
                  </a:cubicBezTo>
                  <a:cubicBezTo>
                    <a:pt x="896" y="113"/>
                    <a:pt x="893" y="106"/>
                    <a:pt x="885" y="106"/>
                  </a:cubicBezTo>
                  <a:close/>
                  <a:moveTo>
                    <a:pt x="862" y="652"/>
                  </a:moveTo>
                  <a:cubicBezTo>
                    <a:pt x="34" y="652"/>
                    <a:pt x="34" y="652"/>
                    <a:pt x="34" y="652"/>
                  </a:cubicBezTo>
                  <a:cubicBezTo>
                    <a:pt x="34" y="144"/>
                    <a:pt x="34" y="144"/>
                    <a:pt x="34" y="144"/>
                  </a:cubicBezTo>
                  <a:cubicBezTo>
                    <a:pt x="862" y="144"/>
                    <a:pt x="862" y="144"/>
                    <a:pt x="862" y="144"/>
                  </a:cubicBezTo>
                  <a:cubicBezTo>
                    <a:pt x="862" y="652"/>
                    <a:pt x="862" y="652"/>
                    <a:pt x="862" y="652"/>
                  </a:cubicBezTo>
                  <a:cubicBezTo>
                    <a:pt x="862" y="652"/>
                    <a:pt x="862" y="652"/>
                    <a:pt x="862" y="652"/>
                  </a:cubicBezTo>
                  <a:close/>
                  <a:moveTo>
                    <a:pt x="761" y="53"/>
                  </a:moveTo>
                  <a:cubicBezTo>
                    <a:pt x="742" y="53"/>
                    <a:pt x="742" y="53"/>
                    <a:pt x="742" y="53"/>
                  </a:cubicBezTo>
                  <a:cubicBezTo>
                    <a:pt x="742" y="34"/>
                    <a:pt x="742" y="34"/>
                    <a:pt x="742" y="34"/>
                  </a:cubicBezTo>
                  <a:cubicBezTo>
                    <a:pt x="761" y="34"/>
                    <a:pt x="761" y="34"/>
                    <a:pt x="761" y="34"/>
                  </a:cubicBezTo>
                  <a:cubicBezTo>
                    <a:pt x="761" y="53"/>
                    <a:pt x="761" y="53"/>
                    <a:pt x="761" y="53"/>
                  </a:cubicBezTo>
                  <a:cubicBezTo>
                    <a:pt x="761" y="53"/>
                    <a:pt x="761" y="53"/>
                    <a:pt x="761" y="53"/>
                  </a:cubicBezTo>
                  <a:close/>
                  <a:moveTo>
                    <a:pt x="885" y="0"/>
                  </a:moveTo>
                  <a:cubicBezTo>
                    <a:pt x="11" y="0"/>
                    <a:pt x="11" y="0"/>
                    <a:pt x="11" y="0"/>
                  </a:cubicBezTo>
                  <a:cubicBezTo>
                    <a:pt x="3" y="0"/>
                    <a:pt x="0" y="4"/>
                    <a:pt x="0" y="12"/>
                  </a:cubicBezTo>
                  <a:cubicBezTo>
                    <a:pt x="0" y="76"/>
                    <a:pt x="0" y="76"/>
                    <a:pt x="0" y="76"/>
                  </a:cubicBezTo>
                  <a:cubicBezTo>
                    <a:pt x="0" y="83"/>
                    <a:pt x="3" y="87"/>
                    <a:pt x="11" y="87"/>
                  </a:cubicBezTo>
                  <a:cubicBezTo>
                    <a:pt x="885" y="87"/>
                    <a:pt x="885" y="87"/>
                    <a:pt x="885" y="87"/>
                  </a:cubicBezTo>
                  <a:cubicBezTo>
                    <a:pt x="893" y="87"/>
                    <a:pt x="896" y="83"/>
                    <a:pt x="896" y="76"/>
                  </a:cubicBezTo>
                  <a:cubicBezTo>
                    <a:pt x="896" y="12"/>
                    <a:pt x="896" y="12"/>
                    <a:pt x="896" y="12"/>
                  </a:cubicBezTo>
                  <a:cubicBezTo>
                    <a:pt x="896" y="4"/>
                    <a:pt x="893" y="0"/>
                    <a:pt x="885" y="0"/>
                  </a:cubicBezTo>
                  <a:close/>
                  <a:moveTo>
                    <a:pt x="712" y="60"/>
                  </a:moveTo>
                  <a:cubicBezTo>
                    <a:pt x="670" y="60"/>
                    <a:pt x="670" y="60"/>
                    <a:pt x="670" y="60"/>
                  </a:cubicBezTo>
                  <a:cubicBezTo>
                    <a:pt x="670" y="53"/>
                    <a:pt x="670" y="53"/>
                    <a:pt x="670" y="53"/>
                  </a:cubicBezTo>
                  <a:cubicBezTo>
                    <a:pt x="712" y="53"/>
                    <a:pt x="712" y="53"/>
                    <a:pt x="712" y="53"/>
                  </a:cubicBezTo>
                  <a:cubicBezTo>
                    <a:pt x="712" y="60"/>
                    <a:pt x="712" y="60"/>
                    <a:pt x="712" y="60"/>
                  </a:cubicBezTo>
                  <a:cubicBezTo>
                    <a:pt x="712" y="60"/>
                    <a:pt x="712" y="60"/>
                    <a:pt x="712" y="60"/>
                  </a:cubicBezTo>
                  <a:close/>
                  <a:moveTo>
                    <a:pt x="764" y="60"/>
                  </a:moveTo>
                  <a:cubicBezTo>
                    <a:pt x="734" y="60"/>
                    <a:pt x="734" y="60"/>
                    <a:pt x="734" y="60"/>
                  </a:cubicBezTo>
                  <a:cubicBezTo>
                    <a:pt x="734" y="27"/>
                    <a:pt x="734" y="27"/>
                    <a:pt x="734" y="27"/>
                  </a:cubicBezTo>
                  <a:cubicBezTo>
                    <a:pt x="764" y="27"/>
                    <a:pt x="764" y="27"/>
                    <a:pt x="764" y="27"/>
                  </a:cubicBezTo>
                  <a:cubicBezTo>
                    <a:pt x="764" y="60"/>
                    <a:pt x="764" y="60"/>
                    <a:pt x="764" y="60"/>
                  </a:cubicBezTo>
                  <a:cubicBezTo>
                    <a:pt x="764" y="60"/>
                    <a:pt x="764" y="60"/>
                    <a:pt x="764" y="60"/>
                  </a:cubicBezTo>
                  <a:close/>
                  <a:moveTo>
                    <a:pt x="840" y="60"/>
                  </a:moveTo>
                  <a:cubicBezTo>
                    <a:pt x="829" y="60"/>
                    <a:pt x="829" y="60"/>
                    <a:pt x="829" y="60"/>
                  </a:cubicBezTo>
                  <a:cubicBezTo>
                    <a:pt x="821" y="53"/>
                    <a:pt x="821" y="53"/>
                    <a:pt x="821" y="53"/>
                  </a:cubicBezTo>
                  <a:cubicBezTo>
                    <a:pt x="817" y="49"/>
                    <a:pt x="817" y="49"/>
                    <a:pt x="817" y="49"/>
                  </a:cubicBezTo>
                  <a:cubicBezTo>
                    <a:pt x="806" y="60"/>
                    <a:pt x="806" y="60"/>
                    <a:pt x="806" y="60"/>
                  </a:cubicBezTo>
                  <a:cubicBezTo>
                    <a:pt x="806" y="60"/>
                    <a:pt x="806" y="60"/>
                    <a:pt x="806" y="60"/>
                  </a:cubicBezTo>
                  <a:cubicBezTo>
                    <a:pt x="795" y="60"/>
                    <a:pt x="795" y="60"/>
                    <a:pt x="795" y="60"/>
                  </a:cubicBezTo>
                  <a:cubicBezTo>
                    <a:pt x="810" y="42"/>
                    <a:pt x="810" y="42"/>
                    <a:pt x="810" y="42"/>
                  </a:cubicBezTo>
                  <a:cubicBezTo>
                    <a:pt x="795" y="27"/>
                    <a:pt x="795" y="27"/>
                    <a:pt x="795" y="27"/>
                  </a:cubicBezTo>
                  <a:cubicBezTo>
                    <a:pt x="806" y="27"/>
                    <a:pt x="806" y="27"/>
                    <a:pt x="806" y="27"/>
                  </a:cubicBezTo>
                  <a:cubicBezTo>
                    <a:pt x="817" y="38"/>
                    <a:pt x="817" y="38"/>
                    <a:pt x="817" y="38"/>
                  </a:cubicBezTo>
                  <a:cubicBezTo>
                    <a:pt x="829" y="27"/>
                    <a:pt x="829" y="27"/>
                    <a:pt x="829" y="27"/>
                  </a:cubicBezTo>
                  <a:cubicBezTo>
                    <a:pt x="840" y="27"/>
                    <a:pt x="840" y="27"/>
                    <a:pt x="840" y="27"/>
                  </a:cubicBezTo>
                  <a:cubicBezTo>
                    <a:pt x="821" y="42"/>
                    <a:pt x="821" y="42"/>
                    <a:pt x="821" y="42"/>
                  </a:cubicBezTo>
                  <a:cubicBezTo>
                    <a:pt x="840" y="60"/>
                    <a:pt x="840" y="60"/>
                    <a:pt x="840" y="60"/>
                  </a:cubicBezTo>
                  <a:cubicBezTo>
                    <a:pt x="840" y="60"/>
                    <a:pt x="840" y="60"/>
                    <a:pt x="840" y="60"/>
                  </a:cubicBezTo>
                  <a:close/>
                  <a:moveTo>
                    <a:pt x="362" y="216"/>
                  </a:moveTo>
                  <a:cubicBezTo>
                    <a:pt x="405" y="216"/>
                    <a:pt x="405" y="216"/>
                    <a:pt x="405" y="216"/>
                  </a:cubicBezTo>
                  <a:cubicBezTo>
                    <a:pt x="405" y="393"/>
                    <a:pt x="405" y="393"/>
                    <a:pt x="405" y="393"/>
                  </a:cubicBezTo>
                  <a:cubicBezTo>
                    <a:pt x="362" y="393"/>
                    <a:pt x="362" y="393"/>
                    <a:pt x="362" y="393"/>
                  </a:cubicBezTo>
                  <a:cubicBezTo>
                    <a:pt x="362" y="216"/>
                    <a:pt x="362" y="216"/>
                    <a:pt x="362" y="216"/>
                  </a:cubicBezTo>
                  <a:cubicBezTo>
                    <a:pt x="362" y="216"/>
                    <a:pt x="362" y="216"/>
                    <a:pt x="362" y="216"/>
                  </a:cubicBezTo>
                  <a:close/>
                  <a:moveTo>
                    <a:pt x="185" y="241"/>
                  </a:moveTo>
                  <a:cubicBezTo>
                    <a:pt x="228" y="241"/>
                    <a:pt x="228" y="241"/>
                    <a:pt x="228" y="241"/>
                  </a:cubicBezTo>
                  <a:cubicBezTo>
                    <a:pt x="228" y="393"/>
                    <a:pt x="228" y="393"/>
                    <a:pt x="228" y="393"/>
                  </a:cubicBezTo>
                  <a:cubicBezTo>
                    <a:pt x="185" y="393"/>
                    <a:pt x="185" y="393"/>
                    <a:pt x="185" y="393"/>
                  </a:cubicBezTo>
                  <a:cubicBezTo>
                    <a:pt x="185" y="241"/>
                    <a:pt x="185" y="241"/>
                    <a:pt x="185" y="241"/>
                  </a:cubicBezTo>
                  <a:cubicBezTo>
                    <a:pt x="185" y="241"/>
                    <a:pt x="185" y="241"/>
                    <a:pt x="185" y="241"/>
                  </a:cubicBezTo>
                  <a:close/>
                  <a:moveTo>
                    <a:pt x="124" y="326"/>
                  </a:moveTo>
                  <a:cubicBezTo>
                    <a:pt x="169" y="326"/>
                    <a:pt x="169" y="326"/>
                    <a:pt x="169" y="326"/>
                  </a:cubicBezTo>
                  <a:cubicBezTo>
                    <a:pt x="169" y="393"/>
                    <a:pt x="169" y="393"/>
                    <a:pt x="169" y="393"/>
                  </a:cubicBezTo>
                  <a:cubicBezTo>
                    <a:pt x="124" y="393"/>
                    <a:pt x="124" y="393"/>
                    <a:pt x="124" y="393"/>
                  </a:cubicBezTo>
                  <a:cubicBezTo>
                    <a:pt x="124" y="326"/>
                    <a:pt x="124" y="326"/>
                    <a:pt x="124" y="326"/>
                  </a:cubicBezTo>
                  <a:cubicBezTo>
                    <a:pt x="124" y="326"/>
                    <a:pt x="124" y="326"/>
                    <a:pt x="124" y="326"/>
                  </a:cubicBezTo>
                  <a:close/>
                  <a:moveTo>
                    <a:pt x="244" y="270"/>
                  </a:moveTo>
                  <a:cubicBezTo>
                    <a:pt x="287" y="270"/>
                    <a:pt x="287" y="270"/>
                    <a:pt x="287" y="270"/>
                  </a:cubicBezTo>
                  <a:cubicBezTo>
                    <a:pt x="287" y="393"/>
                    <a:pt x="287" y="393"/>
                    <a:pt x="287" y="393"/>
                  </a:cubicBezTo>
                  <a:cubicBezTo>
                    <a:pt x="244" y="393"/>
                    <a:pt x="244" y="393"/>
                    <a:pt x="244" y="393"/>
                  </a:cubicBezTo>
                  <a:cubicBezTo>
                    <a:pt x="244" y="270"/>
                    <a:pt x="244" y="270"/>
                    <a:pt x="244" y="270"/>
                  </a:cubicBezTo>
                  <a:cubicBezTo>
                    <a:pt x="244" y="270"/>
                    <a:pt x="244" y="270"/>
                    <a:pt x="244" y="270"/>
                  </a:cubicBezTo>
                  <a:close/>
                  <a:moveTo>
                    <a:pt x="300" y="352"/>
                  </a:moveTo>
                  <a:cubicBezTo>
                    <a:pt x="346" y="352"/>
                    <a:pt x="346" y="352"/>
                    <a:pt x="346" y="352"/>
                  </a:cubicBezTo>
                  <a:cubicBezTo>
                    <a:pt x="346" y="393"/>
                    <a:pt x="346" y="393"/>
                    <a:pt x="346" y="393"/>
                  </a:cubicBezTo>
                  <a:cubicBezTo>
                    <a:pt x="300" y="393"/>
                    <a:pt x="300" y="393"/>
                    <a:pt x="300" y="393"/>
                  </a:cubicBezTo>
                  <a:cubicBezTo>
                    <a:pt x="300" y="352"/>
                    <a:pt x="300" y="352"/>
                    <a:pt x="300" y="352"/>
                  </a:cubicBezTo>
                  <a:cubicBezTo>
                    <a:pt x="300" y="352"/>
                    <a:pt x="300" y="352"/>
                    <a:pt x="300" y="352"/>
                  </a:cubicBezTo>
                  <a:close/>
                  <a:moveTo>
                    <a:pt x="611" y="538"/>
                  </a:moveTo>
                  <a:cubicBezTo>
                    <a:pt x="543" y="538"/>
                    <a:pt x="482" y="481"/>
                    <a:pt x="482" y="409"/>
                  </a:cubicBezTo>
                  <a:cubicBezTo>
                    <a:pt x="482" y="339"/>
                    <a:pt x="543" y="280"/>
                    <a:pt x="611" y="280"/>
                  </a:cubicBezTo>
                  <a:cubicBezTo>
                    <a:pt x="611" y="409"/>
                    <a:pt x="611" y="409"/>
                    <a:pt x="611" y="409"/>
                  </a:cubicBezTo>
                  <a:cubicBezTo>
                    <a:pt x="742" y="409"/>
                    <a:pt x="742" y="409"/>
                    <a:pt x="742" y="409"/>
                  </a:cubicBezTo>
                  <a:cubicBezTo>
                    <a:pt x="742" y="481"/>
                    <a:pt x="683" y="538"/>
                    <a:pt x="611" y="538"/>
                  </a:cubicBezTo>
                  <a:close/>
                  <a:moveTo>
                    <a:pt x="640" y="387"/>
                  </a:moveTo>
                  <a:cubicBezTo>
                    <a:pt x="640" y="387"/>
                    <a:pt x="640" y="387"/>
                    <a:pt x="640" y="256"/>
                  </a:cubicBezTo>
                  <a:cubicBezTo>
                    <a:pt x="715" y="256"/>
                    <a:pt x="772" y="317"/>
                    <a:pt x="772" y="387"/>
                  </a:cubicBezTo>
                  <a:cubicBezTo>
                    <a:pt x="772" y="387"/>
                    <a:pt x="772" y="387"/>
                    <a:pt x="640" y="387"/>
                  </a:cubicBezTo>
                  <a:close/>
                  <a:moveTo>
                    <a:pt x="386" y="455"/>
                  </a:moveTo>
                  <a:cubicBezTo>
                    <a:pt x="386" y="455"/>
                    <a:pt x="386" y="455"/>
                    <a:pt x="386" y="475"/>
                  </a:cubicBezTo>
                  <a:cubicBezTo>
                    <a:pt x="386" y="475"/>
                    <a:pt x="284" y="475"/>
                    <a:pt x="159" y="475"/>
                  </a:cubicBezTo>
                  <a:cubicBezTo>
                    <a:pt x="159" y="475"/>
                    <a:pt x="159" y="475"/>
                    <a:pt x="159" y="455"/>
                  </a:cubicBezTo>
                  <a:cubicBezTo>
                    <a:pt x="159" y="455"/>
                    <a:pt x="262" y="455"/>
                    <a:pt x="386" y="455"/>
                  </a:cubicBezTo>
                  <a:close/>
                  <a:moveTo>
                    <a:pt x="134" y="559"/>
                  </a:moveTo>
                  <a:cubicBezTo>
                    <a:pt x="129" y="559"/>
                    <a:pt x="124" y="555"/>
                    <a:pt x="124" y="550"/>
                  </a:cubicBezTo>
                  <a:cubicBezTo>
                    <a:pt x="124" y="543"/>
                    <a:pt x="129" y="540"/>
                    <a:pt x="134" y="540"/>
                  </a:cubicBezTo>
                  <a:cubicBezTo>
                    <a:pt x="141" y="540"/>
                    <a:pt x="146" y="543"/>
                    <a:pt x="146" y="550"/>
                  </a:cubicBezTo>
                  <a:cubicBezTo>
                    <a:pt x="146" y="555"/>
                    <a:pt x="141" y="559"/>
                    <a:pt x="134" y="559"/>
                  </a:cubicBezTo>
                  <a:close/>
                  <a:moveTo>
                    <a:pt x="134" y="519"/>
                  </a:moveTo>
                  <a:cubicBezTo>
                    <a:pt x="129" y="519"/>
                    <a:pt x="124" y="514"/>
                    <a:pt x="124" y="507"/>
                  </a:cubicBezTo>
                  <a:cubicBezTo>
                    <a:pt x="124" y="500"/>
                    <a:pt x="129" y="496"/>
                    <a:pt x="134" y="496"/>
                  </a:cubicBezTo>
                  <a:cubicBezTo>
                    <a:pt x="141" y="496"/>
                    <a:pt x="146" y="500"/>
                    <a:pt x="146" y="507"/>
                  </a:cubicBezTo>
                  <a:cubicBezTo>
                    <a:pt x="146" y="514"/>
                    <a:pt x="141" y="519"/>
                    <a:pt x="134" y="519"/>
                  </a:cubicBezTo>
                  <a:close/>
                  <a:moveTo>
                    <a:pt x="134" y="475"/>
                  </a:moveTo>
                  <a:cubicBezTo>
                    <a:pt x="129" y="475"/>
                    <a:pt x="124" y="470"/>
                    <a:pt x="124" y="464"/>
                  </a:cubicBezTo>
                  <a:cubicBezTo>
                    <a:pt x="124" y="458"/>
                    <a:pt x="129" y="455"/>
                    <a:pt x="134" y="455"/>
                  </a:cubicBezTo>
                  <a:cubicBezTo>
                    <a:pt x="141" y="455"/>
                    <a:pt x="146" y="458"/>
                    <a:pt x="146" y="464"/>
                  </a:cubicBezTo>
                  <a:cubicBezTo>
                    <a:pt x="146" y="470"/>
                    <a:pt x="141" y="475"/>
                    <a:pt x="134" y="475"/>
                  </a:cubicBezTo>
                  <a:close/>
                  <a:moveTo>
                    <a:pt x="371" y="559"/>
                  </a:moveTo>
                  <a:cubicBezTo>
                    <a:pt x="262" y="559"/>
                    <a:pt x="159" y="559"/>
                    <a:pt x="159" y="559"/>
                  </a:cubicBezTo>
                  <a:cubicBezTo>
                    <a:pt x="159" y="540"/>
                    <a:pt x="159" y="540"/>
                    <a:pt x="159" y="540"/>
                  </a:cubicBezTo>
                  <a:cubicBezTo>
                    <a:pt x="268" y="540"/>
                    <a:pt x="371" y="540"/>
                    <a:pt x="371" y="540"/>
                  </a:cubicBezTo>
                  <a:cubicBezTo>
                    <a:pt x="371" y="559"/>
                    <a:pt x="371" y="559"/>
                    <a:pt x="371" y="559"/>
                  </a:cubicBezTo>
                  <a:close/>
                  <a:moveTo>
                    <a:pt x="405" y="519"/>
                  </a:moveTo>
                  <a:cubicBezTo>
                    <a:pt x="405" y="519"/>
                    <a:pt x="302" y="519"/>
                    <a:pt x="159" y="519"/>
                  </a:cubicBezTo>
                  <a:cubicBezTo>
                    <a:pt x="159" y="519"/>
                    <a:pt x="159" y="519"/>
                    <a:pt x="159" y="496"/>
                  </a:cubicBezTo>
                  <a:cubicBezTo>
                    <a:pt x="159" y="496"/>
                    <a:pt x="262" y="496"/>
                    <a:pt x="405" y="496"/>
                  </a:cubicBezTo>
                  <a:cubicBezTo>
                    <a:pt x="405" y="496"/>
                    <a:pt x="405" y="496"/>
                    <a:pt x="405" y="519"/>
                  </a:cubicBezTo>
                  <a:close/>
                </a:path>
              </a:pathLst>
            </a:custGeom>
            <a:solidFill>
              <a:schemeClr val="tx2"/>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46" name="Oval 45"/>
            <p:cNvSpPr/>
            <p:nvPr/>
          </p:nvSpPr>
          <p:spPr bwMode="auto">
            <a:xfrm>
              <a:off x="1305492" y="2760943"/>
              <a:ext cx="1615508" cy="1615508"/>
            </a:xfrm>
            <a:prstGeom prst="ellipse">
              <a:avLst/>
            </a:prstGeom>
            <a:noFill/>
            <a:ln w="50800">
              <a:solidFill>
                <a:schemeClr val="tx2">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5410599" y="2761048"/>
            <a:ext cx="1615279" cy="1615279"/>
            <a:chOff x="5445692" y="2760943"/>
            <a:chExt cx="1615508" cy="1615508"/>
          </a:xfrm>
        </p:grpSpPr>
        <p:grpSp>
          <p:nvGrpSpPr>
            <p:cNvPr id="38" name="Group 37"/>
            <p:cNvGrpSpPr/>
            <p:nvPr/>
          </p:nvGrpSpPr>
          <p:grpSpPr>
            <a:xfrm>
              <a:off x="5894671" y="3204523"/>
              <a:ext cx="717550" cy="717550"/>
              <a:chOff x="425450" y="5729288"/>
              <a:chExt cx="717550" cy="717550"/>
            </a:xfrm>
            <a:solidFill>
              <a:schemeClr val="tx2"/>
            </a:solidFill>
          </p:grpSpPr>
          <p:sp>
            <p:nvSpPr>
              <p:cNvPr id="39" name="Freeform 23"/>
              <p:cNvSpPr>
                <a:spLocks noEditPoints="1"/>
              </p:cNvSpPr>
              <p:nvPr/>
            </p:nvSpPr>
            <p:spPr bwMode="auto">
              <a:xfrm>
                <a:off x="425450" y="5729288"/>
                <a:ext cx="717550" cy="717550"/>
              </a:xfrm>
              <a:custGeom>
                <a:avLst/>
                <a:gdLst>
                  <a:gd name="T0" fmla="*/ 320 w 358"/>
                  <a:gd name="T1" fmla="*/ 70 h 358"/>
                  <a:gd name="T2" fmla="*/ 178 w 358"/>
                  <a:gd name="T3" fmla="*/ 0 h 358"/>
                  <a:gd name="T4" fmla="*/ 69 w 358"/>
                  <a:gd name="T5" fmla="*/ 38 h 358"/>
                  <a:gd name="T6" fmla="*/ 0 w 358"/>
                  <a:gd name="T7" fmla="*/ 180 h 358"/>
                  <a:gd name="T8" fmla="*/ 37 w 358"/>
                  <a:gd name="T9" fmla="*/ 289 h 358"/>
                  <a:gd name="T10" fmla="*/ 179 w 358"/>
                  <a:gd name="T11" fmla="*/ 358 h 358"/>
                  <a:gd name="T12" fmla="*/ 179 w 358"/>
                  <a:gd name="T13" fmla="*/ 358 h 358"/>
                  <a:gd name="T14" fmla="*/ 288 w 358"/>
                  <a:gd name="T15" fmla="*/ 321 h 358"/>
                  <a:gd name="T16" fmla="*/ 358 w 358"/>
                  <a:gd name="T17" fmla="*/ 179 h 358"/>
                  <a:gd name="T18" fmla="*/ 320 w 358"/>
                  <a:gd name="T19" fmla="*/ 70 h 358"/>
                  <a:gd name="T20" fmla="*/ 297 w 358"/>
                  <a:gd name="T21" fmla="*/ 210 h 358"/>
                  <a:gd name="T22" fmla="*/ 291 w 358"/>
                  <a:gd name="T23" fmla="*/ 216 h 358"/>
                  <a:gd name="T24" fmla="*/ 284 w 358"/>
                  <a:gd name="T25" fmla="*/ 220 h 358"/>
                  <a:gd name="T26" fmla="*/ 303 w 358"/>
                  <a:gd name="T27" fmla="*/ 269 h 358"/>
                  <a:gd name="T28" fmla="*/ 272 w 358"/>
                  <a:gd name="T29" fmla="*/ 300 h 358"/>
                  <a:gd name="T30" fmla="*/ 196 w 358"/>
                  <a:gd name="T31" fmla="*/ 331 h 358"/>
                  <a:gd name="T32" fmla="*/ 176 w 358"/>
                  <a:gd name="T33" fmla="*/ 299 h 358"/>
                  <a:gd name="T34" fmla="*/ 162 w 358"/>
                  <a:gd name="T35" fmla="*/ 305 h 358"/>
                  <a:gd name="T36" fmla="*/ 177 w 358"/>
                  <a:gd name="T37" fmla="*/ 332 h 358"/>
                  <a:gd name="T38" fmla="*/ 77 w 358"/>
                  <a:gd name="T39" fmla="*/ 294 h 358"/>
                  <a:gd name="T40" fmla="*/ 78 w 358"/>
                  <a:gd name="T41" fmla="*/ 294 h 358"/>
                  <a:gd name="T42" fmla="*/ 122 w 358"/>
                  <a:gd name="T43" fmla="*/ 288 h 358"/>
                  <a:gd name="T44" fmla="*/ 117 w 358"/>
                  <a:gd name="T45" fmla="*/ 272 h 358"/>
                  <a:gd name="T46" fmla="*/ 78 w 358"/>
                  <a:gd name="T47" fmla="*/ 278 h 358"/>
                  <a:gd name="T48" fmla="*/ 60 w 358"/>
                  <a:gd name="T49" fmla="*/ 276 h 358"/>
                  <a:gd name="T50" fmla="*/ 58 w 358"/>
                  <a:gd name="T51" fmla="*/ 273 h 358"/>
                  <a:gd name="T52" fmla="*/ 26 w 358"/>
                  <a:gd name="T53" fmla="*/ 180 h 358"/>
                  <a:gd name="T54" fmla="*/ 43 w 358"/>
                  <a:gd name="T55" fmla="*/ 110 h 358"/>
                  <a:gd name="T56" fmla="*/ 82 w 358"/>
                  <a:gd name="T57" fmla="*/ 102 h 358"/>
                  <a:gd name="T58" fmla="*/ 105 w 358"/>
                  <a:gd name="T59" fmla="*/ 104 h 358"/>
                  <a:gd name="T60" fmla="*/ 109 w 358"/>
                  <a:gd name="T61" fmla="*/ 88 h 358"/>
                  <a:gd name="T62" fmla="*/ 82 w 358"/>
                  <a:gd name="T63" fmla="*/ 86 h 358"/>
                  <a:gd name="T64" fmla="*/ 55 w 358"/>
                  <a:gd name="T65" fmla="*/ 89 h 358"/>
                  <a:gd name="T66" fmla="*/ 85 w 358"/>
                  <a:gd name="T67" fmla="*/ 58 h 358"/>
                  <a:gd name="T68" fmla="*/ 167 w 358"/>
                  <a:gd name="T69" fmla="*/ 27 h 358"/>
                  <a:gd name="T70" fmla="*/ 146 w 358"/>
                  <a:gd name="T71" fmla="*/ 68 h 358"/>
                  <a:gd name="T72" fmla="*/ 162 w 358"/>
                  <a:gd name="T73" fmla="*/ 72 h 358"/>
                  <a:gd name="T74" fmla="*/ 187 w 358"/>
                  <a:gd name="T75" fmla="*/ 27 h 358"/>
                  <a:gd name="T76" fmla="*/ 300 w 358"/>
                  <a:gd name="T77" fmla="*/ 86 h 358"/>
                  <a:gd name="T78" fmla="*/ 304 w 358"/>
                  <a:gd name="T79" fmla="*/ 92 h 358"/>
                  <a:gd name="T80" fmla="*/ 283 w 358"/>
                  <a:gd name="T81" fmla="*/ 152 h 358"/>
                  <a:gd name="T82" fmla="*/ 296 w 358"/>
                  <a:gd name="T83" fmla="*/ 161 h 358"/>
                  <a:gd name="T84" fmla="*/ 317 w 358"/>
                  <a:gd name="T85" fmla="*/ 114 h 358"/>
                  <a:gd name="T86" fmla="*/ 332 w 358"/>
                  <a:gd name="T87" fmla="*/ 179 h 358"/>
                  <a:gd name="T88" fmla="*/ 315 w 358"/>
                  <a:gd name="T89" fmla="*/ 248 h 358"/>
                  <a:gd name="T90" fmla="*/ 297 w 358"/>
                  <a:gd name="T91" fmla="*/ 2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20" y="70"/>
                    </a:moveTo>
                    <a:cubicBezTo>
                      <a:pt x="285" y="24"/>
                      <a:pt x="232" y="0"/>
                      <a:pt x="178" y="0"/>
                    </a:cubicBezTo>
                    <a:cubicBezTo>
                      <a:pt x="140" y="0"/>
                      <a:pt x="102" y="13"/>
                      <a:pt x="69" y="38"/>
                    </a:cubicBezTo>
                    <a:cubicBezTo>
                      <a:pt x="23" y="73"/>
                      <a:pt x="0" y="126"/>
                      <a:pt x="0" y="180"/>
                    </a:cubicBezTo>
                    <a:cubicBezTo>
                      <a:pt x="0" y="218"/>
                      <a:pt x="12" y="256"/>
                      <a:pt x="37" y="289"/>
                    </a:cubicBezTo>
                    <a:cubicBezTo>
                      <a:pt x="72" y="335"/>
                      <a:pt x="125" y="358"/>
                      <a:pt x="179" y="358"/>
                    </a:cubicBezTo>
                    <a:cubicBezTo>
                      <a:pt x="179" y="358"/>
                      <a:pt x="179" y="358"/>
                      <a:pt x="179" y="358"/>
                    </a:cubicBezTo>
                    <a:cubicBezTo>
                      <a:pt x="217" y="358"/>
                      <a:pt x="256" y="346"/>
                      <a:pt x="288" y="321"/>
                    </a:cubicBezTo>
                    <a:cubicBezTo>
                      <a:pt x="334" y="286"/>
                      <a:pt x="358" y="233"/>
                      <a:pt x="358" y="179"/>
                    </a:cubicBezTo>
                    <a:cubicBezTo>
                      <a:pt x="358" y="141"/>
                      <a:pt x="345" y="102"/>
                      <a:pt x="320" y="70"/>
                    </a:cubicBezTo>
                    <a:close/>
                    <a:moveTo>
                      <a:pt x="297" y="210"/>
                    </a:moveTo>
                    <a:cubicBezTo>
                      <a:pt x="295" y="212"/>
                      <a:pt x="293" y="214"/>
                      <a:pt x="291" y="216"/>
                    </a:cubicBezTo>
                    <a:cubicBezTo>
                      <a:pt x="289" y="218"/>
                      <a:pt x="286" y="219"/>
                      <a:pt x="284" y="220"/>
                    </a:cubicBezTo>
                    <a:cubicBezTo>
                      <a:pt x="295" y="237"/>
                      <a:pt x="302" y="254"/>
                      <a:pt x="303" y="269"/>
                    </a:cubicBezTo>
                    <a:cubicBezTo>
                      <a:pt x="294" y="280"/>
                      <a:pt x="284" y="291"/>
                      <a:pt x="272" y="300"/>
                    </a:cubicBezTo>
                    <a:cubicBezTo>
                      <a:pt x="249" y="318"/>
                      <a:pt x="223" y="328"/>
                      <a:pt x="196" y="331"/>
                    </a:cubicBezTo>
                    <a:cubicBezTo>
                      <a:pt x="189" y="321"/>
                      <a:pt x="182" y="310"/>
                      <a:pt x="176" y="299"/>
                    </a:cubicBezTo>
                    <a:cubicBezTo>
                      <a:pt x="172" y="302"/>
                      <a:pt x="167" y="304"/>
                      <a:pt x="162" y="305"/>
                    </a:cubicBezTo>
                    <a:cubicBezTo>
                      <a:pt x="166" y="314"/>
                      <a:pt x="172" y="324"/>
                      <a:pt x="177" y="332"/>
                    </a:cubicBezTo>
                    <a:cubicBezTo>
                      <a:pt x="141" y="332"/>
                      <a:pt x="105" y="319"/>
                      <a:pt x="77" y="294"/>
                    </a:cubicBezTo>
                    <a:cubicBezTo>
                      <a:pt x="77" y="294"/>
                      <a:pt x="78" y="294"/>
                      <a:pt x="78" y="294"/>
                    </a:cubicBezTo>
                    <a:cubicBezTo>
                      <a:pt x="92" y="294"/>
                      <a:pt x="107" y="291"/>
                      <a:pt x="122" y="288"/>
                    </a:cubicBezTo>
                    <a:cubicBezTo>
                      <a:pt x="119" y="283"/>
                      <a:pt x="117" y="278"/>
                      <a:pt x="117" y="272"/>
                    </a:cubicBezTo>
                    <a:cubicBezTo>
                      <a:pt x="103" y="276"/>
                      <a:pt x="90" y="278"/>
                      <a:pt x="78" y="278"/>
                    </a:cubicBezTo>
                    <a:cubicBezTo>
                      <a:pt x="72" y="278"/>
                      <a:pt x="66" y="277"/>
                      <a:pt x="60" y="276"/>
                    </a:cubicBezTo>
                    <a:cubicBezTo>
                      <a:pt x="59" y="275"/>
                      <a:pt x="58" y="274"/>
                      <a:pt x="58" y="273"/>
                    </a:cubicBezTo>
                    <a:cubicBezTo>
                      <a:pt x="36" y="245"/>
                      <a:pt x="26" y="212"/>
                      <a:pt x="26" y="180"/>
                    </a:cubicBezTo>
                    <a:cubicBezTo>
                      <a:pt x="26" y="155"/>
                      <a:pt x="31" y="131"/>
                      <a:pt x="43" y="110"/>
                    </a:cubicBezTo>
                    <a:cubicBezTo>
                      <a:pt x="54" y="104"/>
                      <a:pt x="68" y="102"/>
                      <a:pt x="82" y="102"/>
                    </a:cubicBezTo>
                    <a:cubicBezTo>
                      <a:pt x="90" y="102"/>
                      <a:pt x="97" y="103"/>
                      <a:pt x="105" y="104"/>
                    </a:cubicBezTo>
                    <a:cubicBezTo>
                      <a:pt x="105" y="99"/>
                      <a:pt x="107" y="93"/>
                      <a:pt x="109" y="88"/>
                    </a:cubicBezTo>
                    <a:cubicBezTo>
                      <a:pt x="100" y="87"/>
                      <a:pt x="91" y="86"/>
                      <a:pt x="82" y="86"/>
                    </a:cubicBezTo>
                    <a:cubicBezTo>
                      <a:pt x="73" y="86"/>
                      <a:pt x="64" y="87"/>
                      <a:pt x="55" y="89"/>
                    </a:cubicBezTo>
                    <a:cubicBezTo>
                      <a:pt x="64" y="78"/>
                      <a:pt x="73" y="67"/>
                      <a:pt x="85" y="58"/>
                    </a:cubicBezTo>
                    <a:cubicBezTo>
                      <a:pt x="110" y="39"/>
                      <a:pt x="138" y="29"/>
                      <a:pt x="167" y="27"/>
                    </a:cubicBezTo>
                    <a:cubicBezTo>
                      <a:pt x="159" y="40"/>
                      <a:pt x="152" y="53"/>
                      <a:pt x="146" y="68"/>
                    </a:cubicBezTo>
                    <a:cubicBezTo>
                      <a:pt x="152" y="68"/>
                      <a:pt x="157" y="70"/>
                      <a:pt x="162" y="72"/>
                    </a:cubicBezTo>
                    <a:cubicBezTo>
                      <a:pt x="168" y="56"/>
                      <a:pt x="177" y="40"/>
                      <a:pt x="187" y="27"/>
                    </a:cubicBezTo>
                    <a:cubicBezTo>
                      <a:pt x="230" y="29"/>
                      <a:pt x="271" y="49"/>
                      <a:pt x="300" y="86"/>
                    </a:cubicBezTo>
                    <a:cubicBezTo>
                      <a:pt x="301" y="88"/>
                      <a:pt x="303" y="90"/>
                      <a:pt x="304" y="92"/>
                    </a:cubicBezTo>
                    <a:cubicBezTo>
                      <a:pt x="303" y="111"/>
                      <a:pt x="296" y="132"/>
                      <a:pt x="283" y="152"/>
                    </a:cubicBezTo>
                    <a:cubicBezTo>
                      <a:pt x="288" y="154"/>
                      <a:pt x="292" y="157"/>
                      <a:pt x="296" y="161"/>
                    </a:cubicBezTo>
                    <a:cubicBezTo>
                      <a:pt x="306" y="146"/>
                      <a:pt x="313" y="130"/>
                      <a:pt x="317" y="114"/>
                    </a:cubicBezTo>
                    <a:cubicBezTo>
                      <a:pt x="327" y="135"/>
                      <a:pt x="332" y="157"/>
                      <a:pt x="332" y="179"/>
                    </a:cubicBezTo>
                    <a:cubicBezTo>
                      <a:pt x="332" y="203"/>
                      <a:pt x="326" y="227"/>
                      <a:pt x="315" y="248"/>
                    </a:cubicBezTo>
                    <a:cubicBezTo>
                      <a:pt x="312" y="235"/>
                      <a:pt x="305" y="223"/>
                      <a:pt x="297" y="210"/>
                    </a:cubicBezTo>
                    <a:close/>
                  </a:path>
                </a:pathLst>
              </a:custGeom>
              <a:grpFill/>
              <a:ln w="0">
                <a:noFill/>
                <a:round/>
                <a:headEnd/>
                <a:tailEnd/>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40" name="Freeform 24"/>
              <p:cNvSpPr>
                <a:spLocks/>
              </p:cNvSpPr>
              <p:nvPr/>
            </p:nvSpPr>
            <p:spPr bwMode="auto">
              <a:xfrm>
                <a:off x="793750" y="6143625"/>
                <a:ext cx="127000" cy="103188"/>
              </a:xfrm>
              <a:custGeom>
                <a:avLst/>
                <a:gdLst>
                  <a:gd name="T0" fmla="*/ 0 w 63"/>
                  <a:gd name="T1" fmla="*/ 37 h 51"/>
                  <a:gd name="T2" fmla="*/ 0 w 63"/>
                  <a:gd name="T3" fmla="*/ 38 h 51"/>
                  <a:gd name="T4" fmla="*/ 7 w 63"/>
                  <a:gd name="T5" fmla="*/ 51 h 51"/>
                  <a:gd name="T6" fmla="*/ 52 w 63"/>
                  <a:gd name="T7" fmla="*/ 20 h 51"/>
                  <a:gd name="T8" fmla="*/ 63 w 63"/>
                  <a:gd name="T9" fmla="*/ 11 h 51"/>
                  <a:gd name="T10" fmla="*/ 53 w 63"/>
                  <a:gd name="T11" fmla="*/ 2 h 51"/>
                  <a:gd name="T12" fmla="*/ 52 w 63"/>
                  <a:gd name="T13" fmla="*/ 0 h 51"/>
                  <a:gd name="T14" fmla="*/ 42 w 63"/>
                  <a:gd name="T15" fmla="*/ 8 h 51"/>
                  <a:gd name="T16" fmla="*/ 0 w 63"/>
                  <a:gd name="T1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1">
                    <a:moveTo>
                      <a:pt x="0" y="37"/>
                    </a:moveTo>
                    <a:cubicBezTo>
                      <a:pt x="0" y="37"/>
                      <a:pt x="0" y="37"/>
                      <a:pt x="0" y="38"/>
                    </a:cubicBezTo>
                    <a:cubicBezTo>
                      <a:pt x="4" y="42"/>
                      <a:pt x="6" y="46"/>
                      <a:pt x="7" y="51"/>
                    </a:cubicBezTo>
                    <a:cubicBezTo>
                      <a:pt x="23" y="42"/>
                      <a:pt x="38" y="32"/>
                      <a:pt x="52" y="20"/>
                    </a:cubicBezTo>
                    <a:cubicBezTo>
                      <a:pt x="56" y="17"/>
                      <a:pt x="59" y="14"/>
                      <a:pt x="63" y="11"/>
                    </a:cubicBezTo>
                    <a:cubicBezTo>
                      <a:pt x="59" y="9"/>
                      <a:pt x="56" y="6"/>
                      <a:pt x="53" y="2"/>
                    </a:cubicBezTo>
                    <a:cubicBezTo>
                      <a:pt x="53" y="1"/>
                      <a:pt x="52" y="1"/>
                      <a:pt x="52" y="0"/>
                    </a:cubicBezTo>
                    <a:cubicBezTo>
                      <a:pt x="48" y="2"/>
                      <a:pt x="45" y="5"/>
                      <a:pt x="42" y="8"/>
                    </a:cubicBezTo>
                    <a:cubicBezTo>
                      <a:pt x="29" y="19"/>
                      <a:pt x="14" y="28"/>
                      <a:pt x="0" y="37"/>
                    </a:cubicBezTo>
                    <a:close/>
                  </a:path>
                </a:pathLst>
              </a:custGeom>
              <a:grpFill/>
              <a:ln w="0">
                <a:noFill/>
                <a:round/>
                <a:headEnd/>
                <a:tailEnd/>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41" name="Freeform 25"/>
              <p:cNvSpPr>
                <a:spLocks/>
              </p:cNvSpPr>
              <p:nvPr/>
            </p:nvSpPr>
            <p:spPr bwMode="auto">
              <a:xfrm>
                <a:off x="773113" y="5953125"/>
                <a:ext cx="144463" cy="111125"/>
              </a:xfrm>
              <a:custGeom>
                <a:avLst/>
                <a:gdLst>
                  <a:gd name="T0" fmla="*/ 6 w 72"/>
                  <a:gd name="T1" fmla="*/ 0 h 55"/>
                  <a:gd name="T2" fmla="*/ 0 w 72"/>
                  <a:gd name="T3" fmla="*/ 15 h 55"/>
                  <a:gd name="T4" fmla="*/ 54 w 72"/>
                  <a:gd name="T5" fmla="*/ 49 h 55"/>
                  <a:gd name="T6" fmla="*/ 61 w 72"/>
                  <a:gd name="T7" fmla="*/ 55 h 55"/>
                  <a:gd name="T8" fmla="*/ 70 w 72"/>
                  <a:gd name="T9" fmla="*/ 44 h 55"/>
                  <a:gd name="T10" fmla="*/ 72 w 72"/>
                  <a:gd name="T11" fmla="*/ 43 h 55"/>
                  <a:gd name="T12" fmla="*/ 64 w 72"/>
                  <a:gd name="T13" fmla="*/ 37 h 55"/>
                  <a:gd name="T14" fmla="*/ 6 w 72"/>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5">
                    <a:moveTo>
                      <a:pt x="6" y="0"/>
                    </a:moveTo>
                    <a:cubicBezTo>
                      <a:pt x="5" y="6"/>
                      <a:pt x="3" y="11"/>
                      <a:pt x="0" y="15"/>
                    </a:cubicBezTo>
                    <a:cubicBezTo>
                      <a:pt x="19" y="25"/>
                      <a:pt x="38" y="36"/>
                      <a:pt x="54" y="49"/>
                    </a:cubicBezTo>
                    <a:cubicBezTo>
                      <a:pt x="57" y="51"/>
                      <a:pt x="59" y="53"/>
                      <a:pt x="61" y="55"/>
                    </a:cubicBezTo>
                    <a:cubicBezTo>
                      <a:pt x="63" y="51"/>
                      <a:pt x="66" y="47"/>
                      <a:pt x="70" y="44"/>
                    </a:cubicBezTo>
                    <a:cubicBezTo>
                      <a:pt x="71" y="44"/>
                      <a:pt x="71" y="43"/>
                      <a:pt x="72" y="43"/>
                    </a:cubicBezTo>
                    <a:cubicBezTo>
                      <a:pt x="69" y="41"/>
                      <a:pt x="67" y="39"/>
                      <a:pt x="64" y="37"/>
                    </a:cubicBezTo>
                    <a:cubicBezTo>
                      <a:pt x="46" y="23"/>
                      <a:pt x="27" y="10"/>
                      <a:pt x="6" y="0"/>
                    </a:cubicBezTo>
                    <a:close/>
                  </a:path>
                </a:pathLst>
              </a:custGeom>
              <a:grpFill/>
              <a:ln w="0">
                <a:noFill/>
                <a:round/>
                <a:headEnd/>
                <a:tailEnd/>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42" name="Freeform 26"/>
              <p:cNvSpPr>
                <a:spLocks/>
              </p:cNvSpPr>
              <p:nvPr/>
            </p:nvSpPr>
            <p:spPr bwMode="auto">
              <a:xfrm>
                <a:off x="684213" y="6011863"/>
                <a:ext cx="46038" cy="185738"/>
              </a:xfrm>
              <a:custGeom>
                <a:avLst/>
                <a:gdLst>
                  <a:gd name="T0" fmla="*/ 17 w 23"/>
                  <a:gd name="T1" fmla="*/ 2 h 93"/>
                  <a:gd name="T2" fmla="*/ 14 w 23"/>
                  <a:gd name="T3" fmla="*/ 2 h 93"/>
                  <a:gd name="T4" fmla="*/ 1 w 23"/>
                  <a:gd name="T5" fmla="*/ 0 h 93"/>
                  <a:gd name="T6" fmla="*/ 0 w 23"/>
                  <a:gd name="T7" fmla="*/ 24 h 93"/>
                  <a:gd name="T8" fmla="*/ 7 w 23"/>
                  <a:gd name="T9" fmla="*/ 93 h 93"/>
                  <a:gd name="T10" fmla="*/ 23 w 23"/>
                  <a:gd name="T11" fmla="*/ 89 h 93"/>
                  <a:gd name="T12" fmla="*/ 16 w 23"/>
                  <a:gd name="T13" fmla="*/ 24 h 93"/>
                  <a:gd name="T14" fmla="*/ 17 w 23"/>
                  <a:gd name="T15" fmla="*/ 2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93">
                    <a:moveTo>
                      <a:pt x="17" y="2"/>
                    </a:moveTo>
                    <a:cubicBezTo>
                      <a:pt x="16" y="2"/>
                      <a:pt x="15" y="2"/>
                      <a:pt x="14" y="2"/>
                    </a:cubicBezTo>
                    <a:cubicBezTo>
                      <a:pt x="9" y="2"/>
                      <a:pt x="5" y="1"/>
                      <a:pt x="1" y="0"/>
                    </a:cubicBezTo>
                    <a:cubicBezTo>
                      <a:pt x="0" y="8"/>
                      <a:pt x="0" y="16"/>
                      <a:pt x="0" y="24"/>
                    </a:cubicBezTo>
                    <a:cubicBezTo>
                      <a:pt x="0" y="47"/>
                      <a:pt x="2" y="71"/>
                      <a:pt x="7" y="93"/>
                    </a:cubicBezTo>
                    <a:cubicBezTo>
                      <a:pt x="12" y="91"/>
                      <a:pt x="17" y="89"/>
                      <a:pt x="23" y="89"/>
                    </a:cubicBezTo>
                    <a:cubicBezTo>
                      <a:pt x="18" y="68"/>
                      <a:pt x="16" y="46"/>
                      <a:pt x="16" y="24"/>
                    </a:cubicBezTo>
                    <a:cubicBezTo>
                      <a:pt x="16" y="17"/>
                      <a:pt x="16" y="9"/>
                      <a:pt x="17" y="2"/>
                    </a:cubicBezTo>
                    <a:close/>
                  </a:path>
                </a:pathLst>
              </a:custGeom>
              <a:grpFill/>
              <a:ln w="0">
                <a:noFill/>
                <a:round/>
                <a:headEnd/>
                <a:tailEnd/>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43" name="Freeform 27"/>
              <p:cNvSpPr>
                <a:spLocks/>
              </p:cNvSpPr>
              <p:nvPr/>
            </p:nvSpPr>
            <p:spPr bwMode="auto">
              <a:xfrm>
                <a:off x="685800" y="6223000"/>
                <a:ext cx="98425" cy="87313"/>
              </a:xfrm>
              <a:custGeom>
                <a:avLst/>
                <a:gdLst>
                  <a:gd name="T0" fmla="*/ 42 w 49"/>
                  <a:gd name="T1" fmla="*/ 8 h 44"/>
                  <a:gd name="T2" fmla="*/ 24 w 49"/>
                  <a:gd name="T3" fmla="*/ 0 h 44"/>
                  <a:gd name="T4" fmla="*/ 11 w 49"/>
                  <a:gd name="T5" fmla="*/ 4 h 44"/>
                  <a:gd name="T6" fmla="*/ 7 w 49"/>
                  <a:gd name="T7" fmla="*/ 35 h 44"/>
                  <a:gd name="T8" fmla="*/ 24 w 49"/>
                  <a:gd name="T9" fmla="*/ 44 h 44"/>
                  <a:gd name="T10" fmla="*/ 38 w 49"/>
                  <a:gd name="T11" fmla="*/ 39 h 44"/>
                  <a:gd name="T12" fmla="*/ 42 w 49"/>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8"/>
                    </a:moveTo>
                    <a:cubicBezTo>
                      <a:pt x="37" y="3"/>
                      <a:pt x="31" y="0"/>
                      <a:pt x="24" y="0"/>
                    </a:cubicBezTo>
                    <a:cubicBezTo>
                      <a:pt x="20" y="0"/>
                      <a:pt x="15" y="1"/>
                      <a:pt x="11" y="4"/>
                    </a:cubicBezTo>
                    <a:cubicBezTo>
                      <a:pt x="1" y="12"/>
                      <a:pt x="0" y="26"/>
                      <a:pt x="7" y="35"/>
                    </a:cubicBezTo>
                    <a:cubicBezTo>
                      <a:pt x="11" y="41"/>
                      <a:pt x="18" y="44"/>
                      <a:pt x="24" y="44"/>
                    </a:cubicBezTo>
                    <a:cubicBezTo>
                      <a:pt x="29" y="44"/>
                      <a:pt x="34" y="42"/>
                      <a:pt x="38" y="39"/>
                    </a:cubicBezTo>
                    <a:cubicBezTo>
                      <a:pt x="47" y="32"/>
                      <a:pt x="49" y="18"/>
                      <a:pt x="42" y="8"/>
                    </a:cubicBezTo>
                    <a:close/>
                  </a:path>
                </a:pathLst>
              </a:custGeom>
              <a:grpFill/>
              <a:ln w="0">
                <a:noFill/>
                <a:round/>
                <a:headEnd/>
                <a:tailEnd/>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44" name="Freeform 28"/>
              <p:cNvSpPr>
                <a:spLocks/>
              </p:cNvSpPr>
              <p:nvPr/>
            </p:nvSpPr>
            <p:spPr bwMode="auto">
              <a:xfrm>
                <a:off x="912813" y="6057900"/>
                <a:ext cx="98425" cy="88900"/>
              </a:xfrm>
              <a:custGeom>
                <a:avLst/>
                <a:gdLst>
                  <a:gd name="T0" fmla="*/ 42 w 49"/>
                  <a:gd name="T1" fmla="*/ 9 h 44"/>
                  <a:gd name="T2" fmla="*/ 24 w 49"/>
                  <a:gd name="T3" fmla="*/ 0 h 44"/>
                  <a:gd name="T4" fmla="*/ 11 w 49"/>
                  <a:gd name="T5" fmla="*/ 5 h 44"/>
                  <a:gd name="T6" fmla="*/ 7 w 49"/>
                  <a:gd name="T7" fmla="*/ 36 h 44"/>
                  <a:gd name="T8" fmla="*/ 24 w 49"/>
                  <a:gd name="T9" fmla="*/ 44 h 44"/>
                  <a:gd name="T10" fmla="*/ 38 w 49"/>
                  <a:gd name="T11" fmla="*/ 40 h 44"/>
                  <a:gd name="T12" fmla="*/ 42 w 49"/>
                  <a:gd name="T13" fmla="*/ 9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9"/>
                    </a:moveTo>
                    <a:cubicBezTo>
                      <a:pt x="37" y="3"/>
                      <a:pt x="31" y="0"/>
                      <a:pt x="24" y="0"/>
                    </a:cubicBezTo>
                    <a:cubicBezTo>
                      <a:pt x="20" y="0"/>
                      <a:pt x="15" y="2"/>
                      <a:pt x="11" y="5"/>
                    </a:cubicBezTo>
                    <a:cubicBezTo>
                      <a:pt x="1" y="12"/>
                      <a:pt x="0" y="26"/>
                      <a:pt x="7" y="36"/>
                    </a:cubicBezTo>
                    <a:cubicBezTo>
                      <a:pt x="11" y="41"/>
                      <a:pt x="18" y="44"/>
                      <a:pt x="24" y="44"/>
                    </a:cubicBezTo>
                    <a:cubicBezTo>
                      <a:pt x="29" y="44"/>
                      <a:pt x="34" y="43"/>
                      <a:pt x="38" y="40"/>
                    </a:cubicBezTo>
                    <a:cubicBezTo>
                      <a:pt x="47" y="32"/>
                      <a:pt x="49" y="18"/>
                      <a:pt x="42" y="9"/>
                    </a:cubicBezTo>
                    <a:close/>
                  </a:path>
                </a:pathLst>
              </a:custGeom>
              <a:grpFill/>
              <a:ln w="0">
                <a:noFill/>
                <a:round/>
                <a:headEnd/>
                <a:tailEnd/>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45" name="Freeform 29"/>
              <p:cNvSpPr>
                <a:spLocks/>
              </p:cNvSpPr>
              <p:nvPr/>
            </p:nvSpPr>
            <p:spPr bwMode="auto">
              <a:xfrm>
                <a:off x="661988" y="5895975"/>
                <a:ext cx="100013" cy="87313"/>
              </a:xfrm>
              <a:custGeom>
                <a:avLst/>
                <a:gdLst>
                  <a:gd name="T0" fmla="*/ 25 w 50"/>
                  <a:gd name="T1" fmla="*/ 44 h 44"/>
                  <a:gd name="T2" fmla="*/ 39 w 50"/>
                  <a:gd name="T3" fmla="*/ 40 h 44"/>
                  <a:gd name="T4" fmla="*/ 42 w 50"/>
                  <a:gd name="T5" fmla="*/ 9 h 44"/>
                  <a:gd name="T6" fmla="*/ 25 w 50"/>
                  <a:gd name="T7" fmla="*/ 0 h 44"/>
                  <a:gd name="T8" fmla="*/ 12 w 50"/>
                  <a:gd name="T9" fmla="*/ 5 h 44"/>
                  <a:gd name="T10" fmla="*/ 8 w 50"/>
                  <a:gd name="T11" fmla="*/ 36 h 44"/>
                  <a:gd name="T12" fmla="*/ 25 w 50"/>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0" h="44">
                    <a:moveTo>
                      <a:pt x="25" y="44"/>
                    </a:moveTo>
                    <a:cubicBezTo>
                      <a:pt x="30" y="44"/>
                      <a:pt x="35" y="43"/>
                      <a:pt x="39" y="40"/>
                    </a:cubicBezTo>
                    <a:cubicBezTo>
                      <a:pt x="48" y="32"/>
                      <a:pt x="50" y="18"/>
                      <a:pt x="42" y="9"/>
                    </a:cubicBezTo>
                    <a:cubicBezTo>
                      <a:pt x="38" y="3"/>
                      <a:pt x="32" y="0"/>
                      <a:pt x="25" y="0"/>
                    </a:cubicBezTo>
                    <a:cubicBezTo>
                      <a:pt x="20" y="0"/>
                      <a:pt x="16" y="2"/>
                      <a:pt x="12" y="5"/>
                    </a:cubicBezTo>
                    <a:cubicBezTo>
                      <a:pt x="2" y="12"/>
                      <a:pt x="0" y="26"/>
                      <a:pt x="8" y="36"/>
                    </a:cubicBezTo>
                    <a:cubicBezTo>
                      <a:pt x="12" y="41"/>
                      <a:pt x="18" y="44"/>
                      <a:pt x="25" y="44"/>
                    </a:cubicBezTo>
                    <a:close/>
                  </a:path>
                </a:pathLst>
              </a:custGeom>
              <a:grpFill/>
              <a:ln w="0">
                <a:noFill/>
                <a:round/>
                <a:headEnd/>
                <a:tailEnd/>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sp>
          <p:nvSpPr>
            <p:cNvPr id="47" name="Oval 46"/>
            <p:cNvSpPr/>
            <p:nvPr/>
          </p:nvSpPr>
          <p:spPr bwMode="auto">
            <a:xfrm>
              <a:off x="5445692" y="2760943"/>
              <a:ext cx="1615508" cy="1615508"/>
            </a:xfrm>
            <a:prstGeom prst="ellipse">
              <a:avLst/>
            </a:prstGeom>
            <a:noFill/>
            <a:ln w="50800">
              <a:solidFill>
                <a:schemeClr val="tx2">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9262518" y="2761048"/>
            <a:ext cx="1615279" cy="1615279"/>
            <a:chOff x="9567749" y="2760943"/>
            <a:chExt cx="1615508" cy="1615508"/>
          </a:xfrm>
        </p:grpSpPr>
        <p:grpSp>
          <p:nvGrpSpPr>
            <p:cNvPr id="35" name="Group 34"/>
            <p:cNvGrpSpPr/>
            <p:nvPr/>
          </p:nvGrpSpPr>
          <p:grpSpPr>
            <a:xfrm>
              <a:off x="9868155" y="3052341"/>
              <a:ext cx="1017922" cy="1081518"/>
              <a:chOff x="8905494" y="2106700"/>
              <a:chExt cx="1267685" cy="1346886"/>
            </a:xfrm>
          </p:grpSpPr>
          <p:sp>
            <p:nvSpPr>
              <p:cNvPr id="17" name="Freeform 9"/>
              <p:cNvSpPr>
                <a:spLocks noChangeAspect="1" noEditPoints="1"/>
              </p:cNvSpPr>
              <p:nvPr/>
            </p:nvSpPr>
            <p:spPr bwMode="auto">
              <a:xfrm>
                <a:off x="9213592" y="2566537"/>
                <a:ext cx="959587" cy="887049"/>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1" name="Freeform 29"/>
              <p:cNvSpPr>
                <a:spLocks noChangeAspect="1" noEditPoints="1"/>
              </p:cNvSpPr>
              <p:nvPr/>
            </p:nvSpPr>
            <p:spPr bwMode="auto">
              <a:xfrm>
                <a:off x="9939593" y="2161030"/>
                <a:ext cx="168654" cy="272443"/>
              </a:xfrm>
              <a:custGeom>
                <a:avLst/>
                <a:gdLst>
                  <a:gd name="T0" fmla="*/ 46 w 71"/>
                  <a:gd name="T1" fmla="*/ 45 h 113"/>
                  <a:gd name="T2" fmla="*/ 42 w 71"/>
                  <a:gd name="T3" fmla="*/ 46 h 113"/>
                  <a:gd name="T4" fmla="*/ 41 w 71"/>
                  <a:gd name="T5" fmla="*/ 46 h 113"/>
                  <a:gd name="T6" fmla="*/ 34 w 71"/>
                  <a:gd name="T7" fmla="*/ 41 h 113"/>
                  <a:gd name="T8" fmla="*/ 26 w 71"/>
                  <a:gd name="T9" fmla="*/ 47 h 113"/>
                  <a:gd name="T10" fmla="*/ 25 w 71"/>
                  <a:gd name="T11" fmla="*/ 48 h 113"/>
                  <a:gd name="T12" fmla="*/ 25 w 71"/>
                  <a:gd name="T13" fmla="*/ 48 h 113"/>
                  <a:gd name="T14" fmla="*/ 20 w 71"/>
                  <a:gd name="T15" fmla="*/ 52 h 113"/>
                  <a:gd name="T16" fmla="*/ 24 w 71"/>
                  <a:gd name="T17" fmla="*/ 57 h 113"/>
                  <a:gd name="T18" fmla="*/ 25 w 71"/>
                  <a:gd name="T19" fmla="*/ 57 h 113"/>
                  <a:gd name="T20" fmla="*/ 46 w 71"/>
                  <a:gd name="T21" fmla="*/ 57 h 113"/>
                  <a:gd name="T22" fmla="*/ 52 w 71"/>
                  <a:gd name="T23" fmla="*/ 51 h 113"/>
                  <a:gd name="T24" fmla="*/ 46 w 71"/>
                  <a:gd name="T25" fmla="*/ 45 h 113"/>
                  <a:gd name="T26" fmla="*/ 0 w 71"/>
                  <a:gd name="T27" fmla="*/ 0 h 113"/>
                  <a:gd name="T28" fmla="*/ 0 w 71"/>
                  <a:gd name="T29" fmla="*/ 113 h 113"/>
                  <a:gd name="T30" fmla="*/ 71 w 71"/>
                  <a:gd name="T31" fmla="*/ 113 h 113"/>
                  <a:gd name="T32" fmla="*/ 71 w 71"/>
                  <a:gd name="T33" fmla="*/ 0 h 113"/>
                  <a:gd name="T34" fmla="*/ 0 w 71"/>
                  <a:gd name="T35" fmla="*/ 0 h 113"/>
                  <a:gd name="T36" fmla="*/ 0 w 71"/>
                  <a:gd name="T37" fmla="*/ 0 h 113"/>
                  <a:gd name="T38" fmla="*/ 64 w 71"/>
                  <a:gd name="T39" fmla="*/ 106 h 113"/>
                  <a:gd name="T40" fmla="*/ 7 w 71"/>
                  <a:gd name="T41" fmla="*/ 106 h 113"/>
                  <a:gd name="T42" fmla="*/ 7 w 71"/>
                  <a:gd name="T43" fmla="*/ 8 h 113"/>
                  <a:gd name="T44" fmla="*/ 64 w 71"/>
                  <a:gd name="T45" fmla="*/ 8 h 113"/>
                  <a:gd name="T46" fmla="*/ 64 w 71"/>
                  <a:gd name="T47" fmla="*/ 106 h 113"/>
                  <a:gd name="T48" fmla="*/ 64 w 71"/>
                  <a:gd name="T49" fmla="*/ 106 h 113"/>
                  <a:gd name="T50" fmla="*/ 33 w 71"/>
                  <a:gd name="T51" fmla="*/ 92 h 113"/>
                  <a:gd name="T52" fmla="*/ 40 w 71"/>
                  <a:gd name="T53" fmla="*/ 92 h 113"/>
                  <a:gd name="T54" fmla="*/ 40 w 71"/>
                  <a:gd name="T55" fmla="*/ 99 h 113"/>
                  <a:gd name="T56" fmla="*/ 33 w 71"/>
                  <a:gd name="T57" fmla="*/ 99 h 113"/>
                  <a:gd name="T58" fmla="*/ 33 w 71"/>
                  <a:gd name="T59" fmla="*/ 92 h 113"/>
                  <a:gd name="T60" fmla="*/ 33 w 71"/>
                  <a:gd name="T61" fmla="*/ 9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13">
                    <a:moveTo>
                      <a:pt x="46" y="45"/>
                    </a:moveTo>
                    <a:cubicBezTo>
                      <a:pt x="44" y="45"/>
                      <a:pt x="43" y="45"/>
                      <a:pt x="42" y="46"/>
                    </a:cubicBezTo>
                    <a:cubicBezTo>
                      <a:pt x="41" y="46"/>
                      <a:pt x="41" y="46"/>
                      <a:pt x="41" y="46"/>
                    </a:cubicBezTo>
                    <a:cubicBezTo>
                      <a:pt x="40" y="43"/>
                      <a:pt x="37" y="41"/>
                      <a:pt x="34" y="41"/>
                    </a:cubicBezTo>
                    <a:cubicBezTo>
                      <a:pt x="30" y="41"/>
                      <a:pt x="26" y="43"/>
                      <a:pt x="26" y="47"/>
                    </a:cubicBezTo>
                    <a:cubicBezTo>
                      <a:pt x="25" y="48"/>
                      <a:pt x="25" y="48"/>
                      <a:pt x="25" y="48"/>
                    </a:cubicBezTo>
                    <a:cubicBezTo>
                      <a:pt x="25" y="48"/>
                      <a:pt x="25" y="48"/>
                      <a:pt x="25" y="48"/>
                    </a:cubicBezTo>
                    <a:cubicBezTo>
                      <a:pt x="22" y="48"/>
                      <a:pt x="20" y="50"/>
                      <a:pt x="20" y="52"/>
                    </a:cubicBezTo>
                    <a:cubicBezTo>
                      <a:pt x="20" y="55"/>
                      <a:pt x="22" y="57"/>
                      <a:pt x="24" y="57"/>
                    </a:cubicBezTo>
                    <a:cubicBezTo>
                      <a:pt x="25" y="57"/>
                      <a:pt x="25" y="57"/>
                      <a:pt x="25" y="57"/>
                    </a:cubicBezTo>
                    <a:cubicBezTo>
                      <a:pt x="46" y="57"/>
                      <a:pt x="46" y="57"/>
                      <a:pt x="46" y="57"/>
                    </a:cubicBezTo>
                    <a:cubicBezTo>
                      <a:pt x="49" y="57"/>
                      <a:pt x="52" y="54"/>
                      <a:pt x="52" y="51"/>
                    </a:cubicBezTo>
                    <a:cubicBezTo>
                      <a:pt x="52" y="47"/>
                      <a:pt x="49" y="45"/>
                      <a:pt x="46" y="45"/>
                    </a:cubicBezTo>
                    <a:close/>
                    <a:moveTo>
                      <a:pt x="0" y="0"/>
                    </a:moveTo>
                    <a:cubicBezTo>
                      <a:pt x="0" y="113"/>
                      <a:pt x="0" y="113"/>
                      <a:pt x="0" y="113"/>
                    </a:cubicBezTo>
                    <a:cubicBezTo>
                      <a:pt x="71" y="113"/>
                      <a:pt x="71" y="113"/>
                      <a:pt x="71" y="113"/>
                    </a:cubicBezTo>
                    <a:cubicBezTo>
                      <a:pt x="71" y="0"/>
                      <a:pt x="71" y="0"/>
                      <a:pt x="71" y="0"/>
                    </a:cubicBezTo>
                    <a:cubicBezTo>
                      <a:pt x="0" y="0"/>
                      <a:pt x="0" y="0"/>
                      <a:pt x="0" y="0"/>
                    </a:cubicBezTo>
                    <a:cubicBezTo>
                      <a:pt x="0" y="0"/>
                      <a:pt x="0" y="0"/>
                      <a:pt x="0" y="0"/>
                    </a:cubicBezTo>
                    <a:close/>
                    <a:moveTo>
                      <a:pt x="64" y="106"/>
                    </a:moveTo>
                    <a:cubicBezTo>
                      <a:pt x="7" y="106"/>
                      <a:pt x="7" y="106"/>
                      <a:pt x="7" y="106"/>
                    </a:cubicBezTo>
                    <a:cubicBezTo>
                      <a:pt x="7" y="8"/>
                      <a:pt x="7" y="8"/>
                      <a:pt x="7" y="8"/>
                    </a:cubicBezTo>
                    <a:cubicBezTo>
                      <a:pt x="64" y="8"/>
                      <a:pt x="64" y="8"/>
                      <a:pt x="64" y="8"/>
                    </a:cubicBezTo>
                    <a:cubicBezTo>
                      <a:pt x="64" y="106"/>
                      <a:pt x="64" y="106"/>
                      <a:pt x="64" y="106"/>
                    </a:cubicBezTo>
                    <a:cubicBezTo>
                      <a:pt x="64" y="106"/>
                      <a:pt x="64" y="106"/>
                      <a:pt x="64" y="106"/>
                    </a:cubicBezTo>
                    <a:close/>
                    <a:moveTo>
                      <a:pt x="33" y="92"/>
                    </a:moveTo>
                    <a:cubicBezTo>
                      <a:pt x="40" y="92"/>
                      <a:pt x="40" y="92"/>
                      <a:pt x="40" y="92"/>
                    </a:cubicBezTo>
                    <a:cubicBezTo>
                      <a:pt x="40" y="99"/>
                      <a:pt x="40" y="99"/>
                      <a:pt x="40" y="99"/>
                    </a:cubicBezTo>
                    <a:cubicBezTo>
                      <a:pt x="33" y="99"/>
                      <a:pt x="33" y="99"/>
                      <a:pt x="33" y="99"/>
                    </a:cubicBezTo>
                    <a:cubicBezTo>
                      <a:pt x="33" y="92"/>
                      <a:pt x="33" y="92"/>
                      <a:pt x="33" y="92"/>
                    </a:cubicBezTo>
                    <a:cubicBezTo>
                      <a:pt x="33" y="92"/>
                      <a:pt x="33" y="92"/>
                      <a:pt x="33" y="92"/>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2" name="Freeform 30"/>
              <p:cNvSpPr>
                <a:spLocks noChangeAspect="1" noEditPoints="1"/>
              </p:cNvSpPr>
              <p:nvPr/>
            </p:nvSpPr>
            <p:spPr bwMode="auto">
              <a:xfrm>
                <a:off x="9298545" y="2106700"/>
                <a:ext cx="562161" cy="316273"/>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3" name="Freeform 31"/>
              <p:cNvSpPr>
                <a:spLocks noChangeAspect="1" noEditPoints="1"/>
              </p:cNvSpPr>
              <p:nvPr/>
            </p:nvSpPr>
            <p:spPr bwMode="auto">
              <a:xfrm>
                <a:off x="8905494" y="2205480"/>
                <a:ext cx="342330" cy="218932"/>
              </a:xfrm>
              <a:custGeom>
                <a:avLst/>
                <a:gdLst>
                  <a:gd name="T0" fmla="*/ 0 w 181"/>
                  <a:gd name="T1" fmla="*/ 0 h 114"/>
                  <a:gd name="T2" fmla="*/ 0 w 181"/>
                  <a:gd name="T3" fmla="*/ 114 h 114"/>
                  <a:gd name="T4" fmla="*/ 181 w 181"/>
                  <a:gd name="T5" fmla="*/ 114 h 114"/>
                  <a:gd name="T6" fmla="*/ 181 w 181"/>
                  <a:gd name="T7" fmla="*/ 0 h 114"/>
                  <a:gd name="T8" fmla="*/ 0 w 181"/>
                  <a:gd name="T9" fmla="*/ 0 h 114"/>
                  <a:gd name="T10" fmla="*/ 172 w 181"/>
                  <a:gd name="T11" fmla="*/ 106 h 114"/>
                  <a:gd name="T12" fmla="*/ 9 w 181"/>
                  <a:gd name="T13" fmla="*/ 106 h 114"/>
                  <a:gd name="T14" fmla="*/ 9 w 181"/>
                  <a:gd name="T15" fmla="*/ 7 h 114"/>
                  <a:gd name="T16" fmla="*/ 172 w 181"/>
                  <a:gd name="T17" fmla="*/ 7 h 114"/>
                  <a:gd name="T18" fmla="*/ 172 w 181"/>
                  <a:gd name="T19" fmla="*/ 106 h 114"/>
                  <a:gd name="T20" fmla="*/ 111 w 181"/>
                  <a:gd name="T21" fmla="*/ 47 h 114"/>
                  <a:gd name="T22" fmla="*/ 103 w 181"/>
                  <a:gd name="T23" fmla="*/ 50 h 114"/>
                  <a:gd name="T24" fmla="*/ 103 w 181"/>
                  <a:gd name="T25" fmla="*/ 49 h 114"/>
                  <a:gd name="T26" fmla="*/ 88 w 181"/>
                  <a:gd name="T27" fmla="*/ 39 h 114"/>
                  <a:gd name="T28" fmla="*/ 72 w 181"/>
                  <a:gd name="T29" fmla="*/ 52 h 114"/>
                  <a:gd name="T30" fmla="*/ 72 w 181"/>
                  <a:gd name="T31" fmla="*/ 53 h 114"/>
                  <a:gd name="T32" fmla="*/ 71 w 181"/>
                  <a:gd name="T33" fmla="*/ 53 h 114"/>
                  <a:gd name="T34" fmla="*/ 62 w 181"/>
                  <a:gd name="T35" fmla="*/ 62 h 114"/>
                  <a:gd name="T36" fmla="*/ 69 w 181"/>
                  <a:gd name="T37" fmla="*/ 72 h 114"/>
                  <a:gd name="T38" fmla="*/ 71 w 181"/>
                  <a:gd name="T39" fmla="*/ 72 h 114"/>
                  <a:gd name="T40" fmla="*/ 111 w 181"/>
                  <a:gd name="T41" fmla="*/ 72 h 114"/>
                  <a:gd name="T42" fmla="*/ 123 w 181"/>
                  <a:gd name="T43" fmla="*/ 59 h 114"/>
                  <a:gd name="T44" fmla="*/ 111 w 181"/>
                  <a:gd name="T45" fmla="*/ 4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14">
                    <a:moveTo>
                      <a:pt x="0" y="0"/>
                    </a:moveTo>
                    <a:cubicBezTo>
                      <a:pt x="0" y="114"/>
                      <a:pt x="0" y="114"/>
                      <a:pt x="0" y="114"/>
                    </a:cubicBezTo>
                    <a:cubicBezTo>
                      <a:pt x="181" y="114"/>
                      <a:pt x="181" y="114"/>
                      <a:pt x="181" y="114"/>
                    </a:cubicBezTo>
                    <a:cubicBezTo>
                      <a:pt x="181" y="0"/>
                      <a:pt x="181" y="0"/>
                      <a:pt x="181" y="0"/>
                    </a:cubicBezTo>
                    <a:lnTo>
                      <a:pt x="0" y="0"/>
                    </a:lnTo>
                    <a:close/>
                    <a:moveTo>
                      <a:pt x="172" y="106"/>
                    </a:moveTo>
                    <a:cubicBezTo>
                      <a:pt x="9" y="106"/>
                      <a:pt x="9" y="106"/>
                      <a:pt x="9" y="106"/>
                    </a:cubicBezTo>
                    <a:cubicBezTo>
                      <a:pt x="9" y="7"/>
                      <a:pt x="9" y="7"/>
                      <a:pt x="9" y="7"/>
                    </a:cubicBezTo>
                    <a:cubicBezTo>
                      <a:pt x="172" y="7"/>
                      <a:pt x="172" y="7"/>
                      <a:pt x="172" y="7"/>
                    </a:cubicBezTo>
                    <a:cubicBezTo>
                      <a:pt x="172" y="106"/>
                      <a:pt x="172" y="106"/>
                      <a:pt x="172" y="106"/>
                    </a:cubicBezTo>
                    <a:close/>
                    <a:moveTo>
                      <a:pt x="111" y="47"/>
                    </a:moveTo>
                    <a:cubicBezTo>
                      <a:pt x="108" y="47"/>
                      <a:pt x="105" y="48"/>
                      <a:pt x="103" y="50"/>
                    </a:cubicBezTo>
                    <a:cubicBezTo>
                      <a:pt x="103" y="49"/>
                      <a:pt x="103" y="49"/>
                      <a:pt x="103" y="49"/>
                    </a:cubicBezTo>
                    <a:cubicBezTo>
                      <a:pt x="100" y="43"/>
                      <a:pt x="94" y="39"/>
                      <a:pt x="88" y="39"/>
                    </a:cubicBezTo>
                    <a:cubicBezTo>
                      <a:pt x="80" y="39"/>
                      <a:pt x="73" y="45"/>
                      <a:pt x="72" y="52"/>
                    </a:cubicBezTo>
                    <a:cubicBezTo>
                      <a:pt x="72" y="53"/>
                      <a:pt x="72" y="53"/>
                      <a:pt x="72" y="53"/>
                    </a:cubicBezTo>
                    <a:cubicBezTo>
                      <a:pt x="71" y="53"/>
                      <a:pt x="71" y="53"/>
                      <a:pt x="71" y="53"/>
                    </a:cubicBezTo>
                    <a:cubicBezTo>
                      <a:pt x="66" y="53"/>
                      <a:pt x="62" y="57"/>
                      <a:pt x="62" y="62"/>
                    </a:cubicBezTo>
                    <a:cubicBezTo>
                      <a:pt x="62" y="67"/>
                      <a:pt x="65" y="71"/>
                      <a:pt x="69" y="72"/>
                    </a:cubicBezTo>
                    <a:cubicBezTo>
                      <a:pt x="71" y="72"/>
                      <a:pt x="71" y="72"/>
                      <a:pt x="71" y="72"/>
                    </a:cubicBezTo>
                    <a:cubicBezTo>
                      <a:pt x="111" y="72"/>
                      <a:pt x="111" y="72"/>
                      <a:pt x="111" y="72"/>
                    </a:cubicBezTo>
                    <a:cubicBezTo>
                      <a:pt x="118" y="72"/>
                      <a:pt x="123" y="66"/>
                      <a:pt x="123" y="59"/>
                    </a:cubicBezTo>
                    <a:cubicBezTo>
                      <a:pt x="123" y="53"/>
                      <a:pt x="118" y="47"/>
                      <a:pt x="111" y="47"/>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cxnSp>
            <p:nvCxnSpPr>
              <p:cNvPr id="25" name="Straight Connector 24"/>
              <p:cNvCxnSpPr/>
              <p:nvPr/>
            </p:nvCxnSpPr>
            <p:spPr>
              <a:xfrm flipV="1">
                <a:off x="9549606" y="2460772"/>
                <a:ext cx="0" cy="138490"/>
              </a:xfrm>
              <a:prstGeom prst="line">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Oval 47"/>
            <p:cNvSpPr/>
            <p:nvPr/>
          </p:nvSpPr>
          <p:spPr bwMode="auto">
            <a:xfrm>
              <a:off x="9567749" y="2760943"/>
              <a:ext cx="1615508" cy="1615508"/>
            </a:xfrm>
            <a:prstGeom prst="ellipse">
              <a:avLst/>
            </a:prstGeom>
            <a:noFill/>
            <a:ln w="50800">
              <a:solidFill>
                <a:schemeClr val="tx2">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p:cNvSpPr txBox="1"/>
          <p:nvPr/>
        </p:nvSpPr>
        <p:spPr>
          <a:xfrm>
            <a:off x="883" y="5585494"/>
            <a:ext cx="12434711" cy="590848"/>
          </a:xfrm>
          <a:prstGeom prst="rect">
            <a:avLst/>
          </a:prstGeom>
        </p:spPr>
        <p:txBody>
          <a:bodyPr/>
          <a:lstStyle>
            <a:defPPr>
              <a:defRPr lang="en-US"/>
            </a:defPPr>
            <a:lvl1pPr marR="0" indent="0" algn="ctr" fontAlgn="auto">
              <a:lnSpc>
                <a:spcPct val="90000"/>
              </a:lnSpc>
              <a:spcBef>
                <a:spcPct val="20000"/>
              </a:spcBef>
              <a:spcAft>
                <a:spcPts val="0"/>
              </a:spcAft>
              <a:buClrTx/>
              <a:buSzPct val="90000"/>
              <a:buFont typeface="Arial" pitchFamily="34" charset="0"/>
              <a:buNone/>
              <a:tabLst/>
              <a:defRPr sz="3600" spc="-80" baseline="0">
                <a:gradFill>
                  <a:gsLst>
                    <a:gs pos="28205">
                      <a:schemeClr val="tx2"/>
                    </a:gs>
                    <a:gs pos="42000">
                      <a:schemeClr val="tx2"/>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224"/>
            <a:r>
              <a:rPr lang="en-US" sz="3199" kern="0" dirty="0"/>
              <a:t>Integration is the backbone</a:t>
            </a:r>
          </a:p>
        </p:txBody>
      </p:sp>
      <p:cxnSp>
        <p:nvCxnSpPr>
          <p:cNvPr id="29" name="Straight Connector 28"/>
          <p:cNvCxnSpPr/>
          <p:nvPr/>
        </p:nvCxnSpPr>
        <p:spPr>
          <a:xfrm flipH="1" flipV="1">
            <a:off x="458018" y="5441478"/>
            <a:ext cx="11520441" cy="1"/>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20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60000" y="60000"/>
                                    </p:animScale>
                                  </p:childTnLst>
                                </p:cTn>
                              </p:par>
                              <p:par>
                                <p:cTn id="15" presetID="10" presetClass="entr" presetSubtype="0" fill="hold"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6" presetClass="emph" presetSubtype="0" accel="100000" autoRev="1" fill="hold" nodeType="withEffect">
                                  <p:stCondLst>
                                    <p:cond delay="0"/>
                                  </p:stCondLst>
                                  <p:childTnLst>
                                    <p:animScale>
                                      <p:cBhvr>
                                        <p:cTn id="19" dur="500" fill="hold"/>
                                        <p:tgtEl>
                                          <p:spTgt spid="7"/>
                                        </p:tgtEl>
                                      </p:cBhvr>
                                      <p:by x="60000" y="60000"/>
                                    </p:animScale>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6" presetClass="emph" presetSubtype="0" accel="100000" autoRev="1" fill="hold" nodeType="withEffect">
                                  <p:stCondLst>
                                    <p:cond delay="0"/>
                                  </p:stCondLst>
                                  <p:childTnLst>
                                    <p:animScale>
                                      <p:cBhvr>
                                        <p:cTn id="24" dur="500" fill="hold"/>
                                        <p:tgtEl>
                                          <p:spTgt spid="8"/>
                                        </p:tgtEl>
                                      </p:cBhvr>
                                      <p:by x="60000" y="60000"/>
                                    </p:animScale>
                                  </p:childTnLst>
                                </p:cTn>
                              </p:par>
                              <p:par>
                                <p:cTn id="25" presetID="10" presetClass="entr" presetSubtype="0"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outVertical)">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Questions?</a:t>
            </a:r>
            <a:endParaRPr lang="en-AU" b="1" i="1" dirty="0"/>
          </a:p>
        </p:txBody>
      </p:sp>
    </p:spTree>
    <p:extLst>
      <p:ext uri="{BB962C8B-B14F-4D97-AF65-F5344CB8AC3E}">
        <p14:creationId xmlns:p14="http://schemas.microsoft.com/office/powerpoint/2010/main" val="42086045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883" y="496"/>
            <a:ext cx="12434711" cy="14628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c</a:t>
            </a:r>
          </a:p>
        </p:txBody>
      </p:sp>
      <p:sp>
        <p:nvSpPr>
          <p:cNvPr id="2" name="Title 1"/>
          <p:cNvSpPr>
            <a:spLocks noGrp="1"/>
          </p:cNvSpPr>
          <p:nvPr>
            <p:ph type="title"/>
          </p:nvPr>
        </p:nvSpPr>
        <p:spPr/>
        <p:txBody>
          <a:bodyPr/>
          <a:lstStyle/>
          <a:p>
            <a:r>
              <a:rPr lang="en-US" sz="3999" dirty="0"/>
              <a:t>Integration at the center of digital transformation</a:t>
            </a:r>
          </a:p>
        </p:txBody>
      </p:sp>
      <p:sp>
        <p:nvSpPr>
          <p:cNvPr id="4" name="Rectangle 3"/>
          <p:cNvSpPr/>
          <p:nvPr/>
        </p:nvSpPr>
        <p:spPr>
          <a:xfrm>
            <a:off x="272039" y="5679036"/>
            <a:ext cx="12045510" cy="338506"/>
          </a:xfrm>
          <a:prstGeom prst="rect">
            <a:avLst/>
          </a:prstGeom>
        </p:spPr>
        <p:txBody>
          <a:bodyPr wrap="square" lIns="182854" tIns="91427" rIns="182854" bIns="91427">
            <a:spAutoFit/>
          </a:bodyPr>
          <a:lstStyle/>
          <a:p>
            <a:pPr defTabSz="914224">
              <a:defRPr/>
            </a:pPr>
            <a:r>
              <a:rPr lang="en-US" sz="1000" kern="0" dirty="0">
                <a:solidFill>
                  <a:sysClr val="windowText" lastClr="000000"/>
                </a:solidFill>
              </a:rPr>
              <a:t>Source: Gartner “Market Guide for Hybrid Integration Platform-Enabling Technologies,” by Elizabeth </a:t>
            </a:r>
            <a:r>
              <a:rPr lang="en-US" sz="1000" kern="0" dirty="0" err="1">
                <a:solidFill>
                  <a:sysClr val="windowText" lastClr="000000"/>
                </a:solidFill>
              </a:rPr>
              <a:t>Golluscio</a:t>
            </a:r>
            <a:r>
              <a:rPr lang="en-US" sz="1000" kern="0" dirty="0">
                <a:solidFill>
                  <a:sysClr val="windowText" lastClr="000000"/>
                </a:solidFill>
              </a:rPr>
              <a:t>, Jess Thompson, Keith </a:t>
            </a:r>
            <a:r>
              <a:rPr lang="en-US" sz="1000" kern="0" dirty="0" err="1">
                <a:solidFill>
                  <a:sysClr val="windowText" lastClr="000000"/>
                </a:solidFill>
              </a:rPr>
              <a:t>Guttridge</a:t>
            </a:r>
            <a:r>
              <a:rPr lang="en-US" sz="1000" kern="0" dirty="0">
                <a:solidFill>
                  <a:sysClr val="windowText" lastClr="000000"/>
                </a:solidFill>
              </a:rPr>
              <a:t>, April 25, 2016</a:t>
            </a:r>
          </a:p>
        </p:txBody>
      </p:sp>
      <p:grpSp>
        <p:nvGrpSpPr>
          <p:cNvPr id="15" name="Group 14"/>
          <p:cNvGrpSpPr/>
          <p:nvPr/>
        </p:nvGrpSpPr>
        <p:grpSpPr>
          <a:xfrm>
            <a:off x="8243325" y="2343542"/>
            <a:ext cx="3920035" cy="2571535"/>
            <a:chOff x="8506605" y="2138362"/>
            <a:chExt cx="3657598" cy="2571900"/>
          </a:xfrm>
        </p:grpSpPr>
        <p:sp>
          <p:nvSpPr>
            <p:cNvPr id="6" name="Content Placeholder 2"/>
            <p:cNvSpPr txBox="1">
              <a:spLocks/>
            </p:cNvSpPr>
            <p:nvPr/>
          </p:nvSpPr>
          <p:spPr>
            <a:xfrm>
              <a:off x="8506605" y="3112831"/>
              <a:ext cx="3657598" cy="1597431"/>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2000" dirty="0">
                  <a:latin typeface="+mn-lt"/>
                </a:rPr>
                <a:t>of implementing </a:t>
              </a:r>
              <a:r>
                <a:rPr lang="en-US" sz="2000" dirty="0" err="1">
                  <a:latin typeface="+mn-lt"/>
                </a:rPr>
                <a:t>IoT</a:t>
              </a:r>
              <a:r>
                <a:rPr lang="en-US" sz="2000" dirty="0">
                  <a:latin typeface="+mn-lt"/>
                </a:rPr>
                <a:t> solutions will be spent </a:t>
              </a:r>
              <a:r>
                <a:rPr lang="en-US" sz="2000" b="1" dirty="0">
                  <a:gradFill>
                    <a:gsLst>
                      <a:gs pos="14493">
                        <a:schemeClr val="tx2"/>
                      </a:gs>
                      <a:gs pos="43000">
                        <a:schemeClr val="tx2"/>
                      </a:gs>
                    </a:gsLst>
                    <a:lin ang="5400000" scaled="0"/>
                  </a:gradFill>
                  <a:latin typeface="+mn-lt"/>
                </a:rPr>
                <a:t>integrating the various </a:t>
              </a:r>
              <a:r>
                <a:rPr lang="en-US" sz="2000" b="1" dirty="0" err="1">
                  <a:gradFill>
                    <a:gsLst>
                      <a:gs pos="14493">
                        <a:schemeClr val="tx2"/>
                      </a:gs>
                      <a:gs pos="43000">
                        <a:schemeClr val="tx2"/>
                      </a:gs>
                    </a:gsLst>
                    <a:lin ang="5400000" scaled="0"/>
                  </a:gradFill>
                  <a:latin typeface="+mn-lt"/>
                </a:rPr>
                <a:t>IoT</a:t>
              </a:r>
              <a:r>
                <a:rPr lang="en-US" sz="2000" b="1" dirty="0">
                  <a:gradFill>
                    <a:gsLst>
                      <a:gs pos="14493">
                        <a:schemeClr val="tx2"/>
                      </a:gs>
                      <a:gs pos="43000">
                        <a:schemeClr val="tx2"/>
                      </a:gs>
                    </a:gsLst>
                    <a:lin ang="5400000" scaled="0"/>
                  </a:gradFill>
                  <a:latin typeface="+mn-lt"/>
                </a:rPr>
                <a:t> components </a:t>
              </a:r>
              <a:r>
                <a:rPr lang="en-US" sz="2000" dirty="0">
                  <a:latin typeface="+mn-lt"/>
                </a:rPr>
                <a:t>with each other and the back-end systems, through 2018 </a:t>
              </a:r>
            </a:p>
          </p:txBody>
        </p:sp>
        <p:sp>
          <p:nvSpPr>
            <p:cNvPr id="9" name="Content Placeholder 2"/>
            <p:cNvSpPr txBox="1">
              <a:spLocks/>
            </p:cNvSpPr>
            <p:nvPr/>
          </p:nvSpPr>
          <p:spPr>
            <a:xfrm>
              <a:off x="8506605" y="2138362"/>
              <a:ext cx="3657598" cy="120159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7198" spc="-30" dirty="0">
                  <a:gradFill>
                    <a:gsLst>
                      <a:gs pos="18116">
                        <a:schemeClr val="tx2"/>
                      </a:gs>
                      <a:gs pos="50000">
                        <a:schemeClr val="tx2"/>
                      </a:gs>
                    </a:gsLst>
                    <a:lin ang="5400000" scaled="0"/>
                  </a:gradFill>
                </a:rPr>
                <a:t>1/2</a:t>
              </a:r>
              <a:r>
                <a:rPr lang="en-US" sz="7198" spc="-100" dirty="0">
                  <a:gradFill>
                    <a:gsLst>
                      <a:gs pos="18116">
                        <a:schemeClr val="tx2"/>
                      </a:gs>
                      <a:gs pos="50000">
                        <a:schemeClr val="tx2"/>
                      </a:gs>
                    </a:gsLst>
                    <a:lin ang="5400000" scaled="0"/>
                  </a:gradFill>
                </a:rPr>
                <a:t> </a:t>
              </a:r>
              <a:r>
                <a:rPr lang="en-US" sz="3999" spc="-30" dirty="0">
                  <a:gradFill>
                    <a:gsLst>
                      <a:gs pos="18116">
                        <a:schemeClr val="tx2"/>
                      </a:gs>
                      <a:gs pos="50000">
                        <a:schemeClr val="tx2"/>
                      </a:gs>
                    </a:gsLst>
                    <a:lin ang="5400000" scaled="0"/>
                  </a:gradFill>
                </a:rPr>
                <a:t>t</a:t>
              </a:r>
              <a:r>
                <a:rPr lang="en-US" sz="3999" dirty="0">
                  <a:gradFill>
                    <a:gsLst>
                      <a:gs pos="18116">
                        <a:schemeClr val="tx2"/>
                      </a:gs>
                      <a:gs pos="50000">
                        <a:schemeClr val="tx2"/>
                      </a:gs>
                    </a:gsLst>
                    <a:lin ang="5400000" scaled="0"/>
                  </a:gradFill>
                </a:rPr>
                <a:t>he cost</a:t>
              </a:r>
              <a:endParaRPr lang="en-US" sz="2400" dirty="0">
                <a:gradFill>
                  <a:gsLst>
                    <a:gs pos="18116">
                      <a:schemeClr val="tx2"/>
                    </a:gs>
                    <a:gs pos="50000">
                      <a:schemeClr val="tx2"/>
                    </a:gs>
                  </a:gsLst>
                  <a:lin ang="5400000" scaled="0"/>
                </a:gradFill>
              </a:endParaRPr>
            </a:p>
          </p:txBody>
        </p:sp>
      </p:grpSp>
      <p:cxnSp>
        <p:nvCxnSpPr>
          <p:cNvPr id="12" name="Straight Connector 11"/>
          <p:cNvCxnSpPr/>
          <p:nvPr/>
        </p:nvCxnSpPr>
        <p:spPr>
          <a:xfrm>
            <a:off x="3856372" y="2343542"/>
            <a:ext cx="0" cy="2721722"/>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39521" y="2343542"/>
            <a:ext cx="0" cy="2721722"/>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61131" y="2343542"/>
            <a:ext cx="3657079" cy="2006509"/>
            <a:chOff x="274639" y="2125663"/>
            <a:chExt cx="3657598" cy="2006794"/>
          </a:xfrm>
        </p:grpSpPr>
        <p:sp>
          <p:nvSpPr>
            <p:cNvPr id="16" name="Content Placeholder 2"/>
            <p:cNvSpPr txBox="1">
              <a:spLocks/>
            </p:cNvSpPr>
            <p:nvPr/>
          </p:nvSpPr>
          <p:spPr>
            <a:xfrm>
              <a:off x="274639" y="3100132"/>
              <a:ext cx="3657598" cy="103232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2000" dirty="0">
                  <a:latin typeface="+mn-lt"/>
                </a:rPr>
                <a:t>of the </a:t>
              </a:r>
              <a:r>
                <a:rPr lang="en-US" sz="2000" b="1" dirty="0">
                  <a:gradFill>
                    <a:gsLst>
                      <a:gs pos="14493">
                        <a:schemeClr val="tx2"/>
                      </a:gs>
                      <a:gs pos="43000">
                        <a:schemeClr val="tx2"/>
                      </a:gs>
                    </a:gsLst>
                    <a:lin ang="5400000" scaled="0"/>
                  </a:gradFill>
                  <a:latin typeface="+mn-lt"/>
                </a:rPr>
                <a:t>cost of a mobile app </a:t>
              </a:r>
              <a:r>
                <a:rPr lang="en-US" sz="2000" dirty="0">
                  <a:latin typeface="+mn-lt"/>
                </a:rPr>
                <a:t>project is concerned with </a:t>
              </a:r>
              <a:r>
                <a:rPr lang="en-US" sz="2000" b="1" dirty="0">
                  <a:gradFill>
                    <a:gsLst>
                      <a:gs pos="14493">
                        <a:schemeClr val="tx2"/>
                      </a:gs>
                      <a:gs pos="43000">
                        <a:schemeClr val="tx2"/>
                      </a:gs>
                    </a:gsLst>
                    <a:lin ang="5400000" scaled="0"/>
                  </a:gradFill>
                  <a:latin typeface="+mn-lt"/>
                </a:rPr>
                <a:t>integration</a:t>
              </a:r>
            </a:p>
          </p:txBody>
        </p:sp>
        <p:sp>
          <p:nvSpPr>
            <p:cNvPr id="17" name="Content Placeholder 2"/>
            <p:cNvSpPr txBox="1">
              <a:spLocks/>
            </p:cNvSpPr>
            <p:nvPr/>
          </p:nvSpPr>
          <p:spPr>
            <a:xfrm>
              <a:off x="274639" y="2125663"/>
              <a:ext cx="3657598" cy="120159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7198" dirty="0">
                  <a:gradFill>
                    <a:gsLst>
                      <a:gs pos="18116">
                        <a:schemeClr val="tx2"/>
                      </a:gs>
                      <a:gs pos="50000">
                        <a:schemeClr val="tx2"/>
                      </a:gs>
                    </a:gsLst>
                    <a:lin ang="5400000" scaled="0"/>
                  </a:gradFill>
                </a:rPr>
                <a:t>70%</a:t>
              </a:r>
              <a:endParaRPr lang="en-US" sz="2400" dirty="0">
                <a:gradFill>
                  <a:gsLst>
                    <a:gs pos="18116">
                      <a:schemeClr val="tx2"/>
                    </a:gs>
                    <a:gs pos="50000">
                      <a:schemeClr val="tx2"/>
                    </a:gs>
                  </a:gsLst>
                  <a:lin ang="5400000" scaled="0"/>
                </a:gradFill>
              </a:endParaRPr>
            </a:p>
          </p:txBody>
        </p:sp>
      </p:grpSp>
      <p:grpSp>
        <p:nvGrpSpPr>
          <p:cNvPr id="18" name="Group 17"/>
          <p:cNvGrpSpPr/>
          <p:nvPr/>
        </p:nvGrpSpPr>
        <p:grpSpPr>
          <a:xfrm>
            <a:off x="199282" y="2345494"/>
            <a:ext cx="3808275" cy="2006509"/>
            <a:chOff x="4178350" y="2138362"/>
            <a:chExt cx="3808815" cy="2006794"/>
          </a:xfrm>
        </p:grpSpPr>
        <p:sp>
          <p:nvSpPr>
            <p:cNvPr id="20" name="Content Placeholder 2"/>
            <p:cNvSpPr txBox="1">
              <a:spLocks/>
            </p:cNvSpPr>
            <p:nvPr/>
          </p:nvSpPr>
          <p:spPr>
            <a:xfrm>
              <a:off x="4178350" y="3112831"/>
              <a:ext cx="3808815" cy="103232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2000" dirty="0">
                  <a:latin typeface="+mn-lt"/>
                </a:rPr>
                <a:t>of large </a:t>
              </a:r>
              <a:r>
                <a:rPr lang="en-US" sz="2000" dirty="0" smtClean="0">
                  <a:latin typeface="+mn-lt"/>
                </a:rPr>
                <a:t>organizations </a:t>
              </a:r>
              <a:r>
                <a:rPr lang="en-US" sz="2000" dirty="0">
                  <a:latin typeface="+mn-lt"/>
                </a:rPr>
                <a:t>will establish a </a:t>
              </a:r>
              <a:r>
                <a:rPr lang="en-US" sz="2000" b="1" dirty="0">
                  <a:gradFill>
                    <a:gsLst>
                      <a:gs pos="14493">
                        <a:schemeClr val="tx2"/>
                      </a:gs>
                      <a:gs pos="43000">
                        <a:schemeClr val="tx2"/>
                      </a:gs>
                    </a:gsLst>
                    <a:lin ang="5400000" scaled="0"/>
                  </a:gradFill>
                  <a:latin typeface="+mn-lt"/>
                </a:rPr>
                <a:t>hybrid integration </a:t>
              </a:r>
              <a:r>
                <a:rPr lang="en-US" sz="2000" dirty="0">
                  <a:latin typeface="+mn-lt"/>
                </a:rPr>
                <a:t>platform, by 2020</a:t>
              </a:r>
            </a:p>
          </p:txBody>
        </p:sp>
        <p:sp>
          <p:nvSpPr>
            <p:cNvPr id="21" name="Content Placeholder 2"/>
            <p:cNvSpPr txBox="1">
              <a:spLocks/>
            </p:cNvSpPr>
            <p:nvPr/>
          </p:nvSpPr>
          <p:spPr>
            <a:xfrm>
              <a:off x="4178351" y="2138362"/>
              <a:ext cx="3657598" cy="120159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7198" dirty="0">
                  <a:gradFill>
                    <a:gsLst>
                      <a:gs pos="18116">
                        <a:schemeClr val="tx2"/>
                      </a:gs>
                      <a:gs pos="50000">
                        <a:schemeClr val="tx2"/>
                      </a:gs>
                    </a:gsLst>
                    <a:lin ang="5400000" scaled="0"/>
                  </a:gradFill>
                </a:rPr>
                <a:t>75%</a:t>
              </a:r>
              <a:endParaRPr lang="en-US" sz="2400" dirty="0">
                <a:gradFill>
                  <a:gsLst>
                    <a:gs pos="18116">
                      <a:schemeClr val="tx2"/>
                    </a:gs>
                    <a:gs pos="50000">
                      <a:schemeClr val="tx2"/>
                    </a:gs>
                  </a:gsLst>
                  <a:lin ang="5400000" scaled="0"/>
                </a:gradFill>
              </a:endParaRPr>
            </a:p>
          </p:txBody>
        </p:sp>
      </p:grpSp>
    </p:spTree>
    <p:extLst>
      <p:ext uri="{BB962C8B-B14F-4D97-AF65-F5344CB8AC3E}">
        <p14:creationId xmlns:p14="http://schemas.microsoft.com/office/powerpoint/2010/main" val="385857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400"/>
                                  </p:stCondLst>
                                  <p:childTnLst>
                                    <p:animMotion origin="layout" path="M 1.41435E-6 -3.6768E-6 L 1.41435E-6 0.0665 " pathEditMode="relative" rAng="0" ptsTypes="AA">
                                      <p:cBhvr>
                                        <p:cTn id="9" dur="700" spd="-100000" fill="hold"/>
                                        <p:tgtEl>
                                          <p:spTgt spid="19"/>
                                        </p:tgtEl>
                                        <p:attrNameLst>
                                          <p:attrName>ppt_x</p:attrName>
                                          <p:attrName>ppt_y</p:attrName>
                                        </p:attrNameLst>
                                      </p:cBhvr>
                                      <p:rCtr x="0" y="3314"/>
                                    </p:animMotion>
                                  </p:childTnLst>
                                </p:cTn>
                              </p:par>
                              <p:par>
                                <p:cTn id="10" presetID="10" presetClass="entr" presetSubtype="0"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6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42" presetClass="path" presetSubtype="0" decel="100000" fill="hold" nodeType="withEffect">
                                  <p:stCondLst>
                                    <p:cond delay="600"/>
                                  </p:stCondLst>
                                  <p:childTnLst>
                                    <p:animMotion origin="layout" path="M 1.73602E-6 4.72084E-6 L 1.73602E-6 0.0665 " pathEditMode="relative" rAng="0" ptsTypes="AA">
                                      <p:cBhvr>
                                        <p:cTn id="17" dur="700" spd="-100000" fill="hold"/>
                                        <p:tgtEl>
                                          <p:spTgt spid="15"/>
                                        </p:tgtEl>
                                        <p:attrNameLst>
                                          <p:attrName>ppt_x</p:attrName>
                                          <p:attrName>ppt_y</p:attrName>
                                        </p:attrNameLst>
                                      </p:cBhvr>
                                      <p:rCtr x="0" y="3314"/>
                                    </p:animMotion>
                                  </p:childTnLst>
                                </p:cTn>
                              </p:par>
                              <p:par>
                                <p:cTn id="18" presetID="10" presetClass="entr" presetSubtype="0" fill="hold" nodeType="withEffect">
                                  <p:stCondLst>
                                    <p:cond delay="6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42" presetClass="path" presetSubtype="0" decel="100000" fill="hold" nodeType="withEffect">
                                  <p:stCondLst>
                                    <p:cond delay="500"/>
                                  </p:stCondLst>
                                  <p:childTnLst>
                                    <p:animMotion origin="layout" path="M 3.10697E-6 -6.40036E-7 L 3.10697E-6 0.0665 " pathEditMode="relative" rAng="0" ptsTypes="AA">
                                      <p:cBhvr>
                                        <p:cTn id="25" dur="700" spd="-100000" fill="hold"/>
                                        <p:tgtEl>
                                          <p:spTgt spid="18"/>
                                        </p:tgtEl>
                                        <p:attrNameLst>
                                          <p:attrName>ppt_x</p:attrName>
                                          <p:attrName>ppt_y</p:attrName>
                                        </p:attrNameLst>
                                      </p:cBhvr>
                                      <p:rCtr x="0" y="33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bwMode="auto">
          <a:xfrm>
            <a:off x="1765" y="992"/>
            <a:ext cx="12432948" cy="1462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US" sz="2400" kern="0" dirty="0">
                <a:gradFill>
                  <a:gsLst>
                    <a:gs pos="0">
                      <a:srgbClr val="FFFFFF"/>
                    </a:gs>
                    <a:gs pos="100000">
                      <a:srgbClr val="FFFFFF"/>
                    </a:gs>
                  </a:gsLst>
                  <a:lin ang="5400000" scaled="0"/>
                </a:gradFill>
                <a:ea typeface="Segoe UI" pitchFamily="34" charset="0"/>
                <a:cs typeface="Segoe UI" pitchFamily="34" charset="0"/>
              </a:rPr>
              <a:t> About 39% of developers are focused on building  cloud based Application integration</a:t>
            </a:r>
          </a:p>
        </p:txBody>
      </p:sp>
      <p:sp>
        <p:nvSpPr>
          <p:cNvPr id="4" name="Title 3"/>
          <p:cNvSpPr>
            <a:spLocks noGrp="1"/>
          </p:cNvSpPr>
          <p:nvPr>
            <p:ph type="title"/>
          </p:nvPr>
        </p:nvSpPr>
        <p:spPr/>
        <p:txBody>
          <a:bodyPr/>
          <a:lstStyle/>
          <a:p>
            <a:r>
              <a:rPr lang="en-US" dirty="0"/>
              <a:t>Microsoft’s Hybrid Integration Platform</a:t>
            </a:r>
          </a:p>
        </p:txBody>
      </p:sp>
      <p:grpSp>
        <p:nvGrpSpPr>
          <p:cNvPr id="34" name="Group 33"/>
          <p:cNvGrpSpPr/>
          <p:nvPr/>
        </p:nvGrpSpPr>
        <p:grpSpPr>
          <a:xfrm>
            <a:off x="4084300" y="1729552"/>
            <a:ext cx="4224354" cy="4142224"/>
            <a:chOff x="4083694" y="1969222"/>
            <a:chExt cx="4225554" cy="4143400"/>
          </a:xfrm>
        </p:grpSpPr>
        <p:grpSp>
          <p:nvGrpSpPr>
            <p:cNvPr id="35" name="Connect/AS/B2B"/>
            <p:cNvGrpSpPr/>
            <p:nvPr/>
          </p:nvGrpSpPr>
          <p:grpSpPr>
            <a:xfrm>
              <a:off x="4083694" y="1969222"/>
              <a:ext cx="4225554" cy="4143400"/>
              <a:chOff x="4405849" y="2478624"/>
              <a:chExt cx="3617003" cy="3617631"/>
            </a:xfrm>
            <a:solidFill>
              <a:schemeClr val="tx2"/>
            </a:solidFill>
          </p:grpSpPr>
          <p:grpSp>
            <p:nvGrpSpPr>
              <p:cNvPr id="36" name="Group 35"/>
              <p:cNvGrpSpPr/>
              <p:nvPr/>
            </p:nvGrpSpPr>
            <p:grpSpPr>
              <a:xfrm>
                <a:off x="4405849" y="2478624"/>
                <a:ext cx="3617003" cy="3616117"/>
                <a:chOff x="4103281" y="1840647"/>
                <a:chExt cx="4207291" cy="4206260"/>
              </a:xfrm>
              <a:grpFill/>
            </p:grpSpPr>
            <p:sp>
              <p:nvSpPr>
                <p:cNvPr id="48" name="Rectangle 47"/>
                <p:cNvSpPr/>
                <p:nvPr/>
              </p:nvSpPr>
              <p:spPr>
                <a:xfrm>
                  <a:off x="5691496" y="5487454"/>
                  <a:ext cx="964612" cy="358190"/>
                </a:xfrm>
                <a:prstGeom prst="rect">
                  <a:avLst/>
                </a:prstGeom>
                <a:grpFill/>
              </p:spPr>
              <p:txBody>
                <a:bodyPr wrap="none">
                  <a:prstTxWarp prst="textArchDown">
                    <a:avLst/>
                  </a:prstTxWarp>
                  <a:spAutoFit/>
                </a:bodyPr>
                <a:lstStyle/>
                <a:p>
                  <a:pPr algn="ctr" defTabSz="914049"/>
                  <a:r>
                    <a:rPr lang="en-US" sz="2000" kern="0" spc="100" dirty="0">
                      <a:ln w="0"/>
                      <a:solidFill>
                        <a:schemeClr val="bg1"/>
                      </a:solidFill>
                      <a:latin typeface="Segoe UI Semibold" panose="020B0702040204020203" pitchFamily="34" charset="0"/>
                      <a:cs typeface="Segoe UI Semibold" panose="020B0702040204020203" pitchFamily="34" charset="0"/>
                    </a:rPr>
                    <a:t>B2B/EDI</a:t>
                  </a:r>
                </a:p>
              </p:txBody>
            </p:sp>
            <p:sp>
              <p:nvSpPr>
                <p:cNvPr id="49" name="Pie 48"/>
                <p:cNvSpPr/>
                <p:nvPr/>
              </p:nvSpPr>
              <p:spPr>
                <a:xfrm rot="10800000" flipH="1">
                  <a:off x="4103281" y="1840647"/>
                  <a:ext cx="4207291" cy="4201660"/>
                </a:xfrm>
                <a:prstGeom prst="pie">
                  <a:avLst>
                    <a:gd name="adj1" fmla="val 16257255"/>
                    <a:gd name="adj2" fmla="val 2050192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sp>
              <p:nvSpPr>
                <p:cNvPr id="50" name="Pie 49"/>
                <p:cNvSpPr/>
                <p:nvPr/>
              </p:nvSpPr>
              <p:spPr>
                <a:xfrm rot="16817660" flipH="1">
                  <a:off x="4126078" y="1874181"/>
                  <a:ext cx="4172726" cy="4172725"/>
                </a:xfrm>
                <a:prstGeom prst="pie">
                  <a:avLst>
                    <a:gd name="adj1" fmla="val 18000048"/>
                    <a:gd name="adj2" fmla="val 68825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grpSp>
          <p:sp>
            <p:nvSpPr>
              <p:cNvPr id="37" name="Pie 36"/>
              <p:cNvSpPr/>
              <p:nvPr/>
            </p:nvSpPr>
            <p:spPr>
              <a:xfrm rot="10800000">
                <a:off x="4430457" y="2505936"/>
                <a:ext cx="3590318" cy="3590319"/>
              </a:xfrm>
              <a:prstGeom prst="pie">
                <a:avLst>
                  <a:gd name="adj1" fmla="val 5381504"/>
                  <a:gd name="adj2" fmla="val 11866110"/>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sp>
            <p:nvSpPr>
              <p:cNvPr id="40" name="Rectangle 39"/>
              <p:cNvSpPr/>
              <p:nvPr/>
            </p:nvSpPr>
            <p:spPr>
              <a:xfrm rot="3366369">
                <a:off x="5668686" y="3191605"/>
                <a:ext cx="2182816" cy="1491972"/>
              </a:xfrm>
              <a:prstGeom prst="rect">
                <a:avLst/>
              </a:prstGeom>
              <a:noFill/>
            </p:spPr>
            <p:txBody>
              <a:bodyPr spcFirstLastPara="1" wrap="none" lIns="93221" tIns="46610" rIns="93221" bIns="46610" numCol="1">
                <a:prstTxWarp prst="textArchUp">
                  <a:avLst>
                    <a:gd name="adj" fmla="val 11970409"/>
                  </a:avLst>
                </a:prstTxWarp>
                <a:spAutoFit/>
              </a:bodyPr>
              <a:lstStyle/>
              <a:p>
                <a:pPr algn="ctr" defTabSz="914049"/>
                <a:r>
                  <a:rPr lang="en-US" sz="2000" kern="0" spc="100" dirty="0">
                    <a:ln w="0"/>
                    <a:solidFill>
                      <a:schemeClr val="bg1"/>
                    </a:solidFill>
                    <a:latin typeface="Segoe UI Semibold" panose="020B0702040204020203" pitchFamily="34" charset="0"/>
                    <a:cs typeface="Segoe UI Semibold" panose="020B0702040204020203" pitchFamily="34" charset="0"/>
                  </a:rPr>
                  <a:t>AZURE SERVICES</a:t>
                </a:r>
              </a:p>
            </p:txBody>
          </p:sp>
          <p:grpSp>
            <p:nvGrpSpPr>
              <p:cNvPr id="41" name="Group 40"/>
              <p:cNvGrpSpPr/>
              <p:nvPr/>
            </p:nvGrpSpPr>
            <p:grpSpPr>
              <a:xfrm>
                <a:off x="4430455" y="2505936"/>
                <a:ext cx="3590318" cy="3590319"/>
                <a:chOff x="4430455" y="2505936"/>
                <a:chExt cx="3590318" cy="3590319"/>
              </a:xfrm>
              <a:grpFill/>
            </p:grpSpPr>
            <p:sp>
              <p:nvSpPr>
                <p:cNvPr id="45" name="Pie 44"/>
                <p:cNvSpPr/>
                <p:nvPr/>
              </p:nvSpPr>
              <p:spPr>
                <a:xfrm rot="10800000">
                  <a:off x="4430455" y="2505936"/>
                  <a:ext cx="3590318" cy="3590319"/>
                </a:xfrm>
                <a:prstGeom prst="pie">
                  <a:avLst>
                    <a:gd name="adj1" fmla="val 20430767"/>
                    <a:gd name="adj2" fmla="val 5381137"/>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sp>
              <p:nvSpPr>
                <p:cNvPr id="46" name="Rectangle 45"/>
                <p:cNvSpPr/>
                <p:nvPr/>
              </p:nvSpPr>
              <p:spPr>
                <a:xfrm rot="18220985">
                  <a:off x="4576465" y="3162020"/>
                  <a:ext cx="2453710" cy="1769721"/>
                </a:xfrm>
                <a:prstGeom prst="rect">
                  <a:avLst/>
                </a:prstGeom>
                <a:noFill/>
              </p:spPr>
              <p:txBody>
                <a:bodyPr spcFirstLastPara="1" wrap="none" lIns="93221" tIns="46610" rIns="93221" bIns="46610" numCol="1">
                  <a:prstTxWarp prst="textArchUp">
                    <a:avLst>
                      <a:gd name="adj" fmla="val 11970409"/>
                    </a:avLst>
                  </a:prstTxWarp>
                  <a:spAutoFit/>
                </a:bodyPr>
                <a:lstStyle/>
                <a:p>
                  <a:pPr algn="ctr" defTabSz="914049"/>
                  <a:r>
                    <a:rPr lang="en-US" sz="2000" kern="0" spc="100" dirty="0">
                      <a:ln w="0"/>
                      <a:solidFill>
                        <a:schemeClr val="bg1"/>
                      </a:solidFill>
                      <a:latin typeface="Segoe UI Semibold" panose="020B0702040204020203" pitchFamily="34" charset="0"/>
                      <a:cs typeface="Segoe UI Semibold" panose="020B0702040204020203" pitchFamily="34" charset="0"/>
                    </a:rPr>
                    <a:t>CONNECTORS</a:t>
                  </a:r>
                </a:p>
              </p:txBody>
            </p:sp>
          </p:grpSp>
          <p:sp>
            <p:nvSpPr>
              <p:cNvPr id="42" name="Rectangle 41"/>
              <p:cNvSpPr/>
              <p:nvPr/>
            </p:nvSpPr>
            <p:spPr>
              <a:xfrm rot="2165793">
                <a:off x="4944615" y="4961653"/>
                <a:ext cx="1298994" cy="482236"/>
              </a:xfrm>
              <a:prstGeom prst="rect">
                <a:avLst/>
              </a:prstGeom>
              <a:noFill/>
            </p:spPr>
            <p:txBody>
              <a:bodyPr wrap="none">
                <a:prstTxWarp prst="textArchDown">
                  <a:avLst/>
                </a:prstTxWarp>
                <a:spAutoFit/>
              </a:bodyPr>
              <a:lstStyle/>
              <a:p>
                <a:pPr algn="ctr" defTabSz="914049">
                  <a:lnSpc>
                    <a:spcPct val="90000"/>
                  </a:lnSpc>
                </a:pPr>
                <a:r>
                  <a:rPr lang="en-US" sz="5998" kern="0" spc="100" dirty="0">
                    <a:ln w="0"/>
                    <a:solidFill>
                      <a:schemeClr val="bg1"/>
                    </a:solidFill>
                    <a:latin typeface="Segoe UI Semibold" panose="020B0702040204020203" pitchFamily="34" charset="0"/>
                    <a:cs typeface="Segoe UI Semibold" panose="020B0702040204020203" pitchFamily="34" charset="0"/>
                  </a:rPr>
                  <a:t>API</a:t>
                </a:r>
                <a:br>
                  <a:rPr lang="en-US" sz="5998" kern="0" spc="100" dirty="0">
                    <a:ln w="0"/>
                    <a:solidFill>
                      <a:schemeClr val="bg1"/>
                    </a:solidFill>
                    <a:latin typeface="Segoe UI Semibold" panose="020B0702040204020203" pitchFamily="34" charset="0"/>
                    <a:cs typeface="Segoe UI Semibold" panose="020B0702040204020203" pitchFamily="34" charset="0"/>
                  </a:rPr>
                </a:br>
                <a:r>
                  <a:rPr lang="en-US" sz="5998" kern="0" spc="100" dirty="0">
                    <a:ln w="0"/>
                    <a:solidFill>
                      <a:schemeClr val="bg1"/>
                    </a:solidFill>
                    <a:latin typeface="Segoe UI Semibold" panose="020B0702040204020203" pitchFamily="34" charset="0"/>
                    <a:cs typeface="Segoe UI Semibold" panose="020B0702040204020203" pitchFamily="34" charset="0"/>
                  </a:rPr>
                  <a:t>MANAGMENT</a:t>
                </a:r>
              </a:p>
            </p:txBody>
          </p:sp>
        </p:grpSp>
        <p:sp>
          <p:nvSpPr>
            <p:cNvPr id="51" name="ASB Smaller text"/>
            <p:cNvSpPr/>
            <p:nvPr/>
          </p:nvSpPr>
          <p:spPr>
            <a:xfrm rot="19175868">
              <a:off x="4887176" y="2863991"/>
              <a:ext cx="2875690" cy="2757882"/>
            </a:xfrm>
            <a:prstGeom prst="rect">
              <a:avLst/>
            </a:prstGeom>
            <a:grpFill/>
          </p:spPr>
          <p:txBody>
            <a:bodyPr spcFirstLastPara="1" wrap="none" numCol="1">
              <a:prstTxWarp prst="textArchDown">
                <a:avLst/>
              </a:prstTxWarp>
              <a:spAutoFit/>
            </a:bodyPr>
            <a:lstStyle/>
            <a:p>
              <a:pPr algn="ctr" defTabSz="914049">
                <a:lnSpc>
                  <a:spcPct val="90000"/>
                </a:lnSpc>
              </a:pPr>
              <a:r>
                <a:rPr lang="en-US" sz="2000" kern="0" spc="100" dirty="0">
                  <a:ln w="0"/>
                  <a:solidFill>
                    <a:schemeClr val="bg1"/>
                  </a:solidFill>
                  <a:latin typeface="Segoe UI Semibold" panose="020B0702040204020203" pitchFamily="34" charset="0"/>
                  <a:cs typeface="Segoe UI Semibold" panose="020B0702040204020203" pitchFamily="34" charset="0"/>
                </a:rPr>
                <a:t>AZURE </a:t>
              </a:r>
              <a:br>
                <a:rPr lang="en-US" sz="2000" kern="0" spc="100" dirty="0">
                  <a:ln w="0"/>
                  <a:solidFill>
                    <a:schemeClr val="bg1"/>
                  </a:solidFill>
                  <a:latin typeface="Segoe UI Semibold" panose="020B0702040204020203" pitchFamily="34" charset="0"/>
                  <a:cs typeface="Segoe UI Semibold" panose="020B0702040204020203" pitchFamily="34" charset="0"/>
                </a:rPr>
              </a:br>
              <a:r>
                <a:rPr lang="en-US" sz="2000" kern="0" spc="100" dirty="0">
                  <a:ln w="0"/>
                  <a:solidFill>
                    <a:schemeClr val="bg1"/>
                  </a:solidFill>
                  <a:latin typeface="Segoe UI Semibold" panose="020B0702040204020203" pitchFamily="34" charset="0"/>
                  <a:cs typeface="Segoe UI Semibold" panose="020B0702040204020203" pitchFamily="34" charset="0"/>
                </a:rPr>
                <a:t>SERVICE BUS</a:t>
              </a:r>
            </a:p>
          </p:txBody>
        </p:sp>
      </p:grpSp>
      <p:grpSp>
        <p:nvGrpSpPr>
          <p:cNvPr id="8" name="Group 7"/>
          <p:cNvGrpSpPr/>
          <p:nvPr/>
        </p:nvGrpSpPr>
        <p:grpSpPr>
          <a:xfrm>
            <a:off x="4101542" y="1772543"/>
            <a:ext cx="4221400" cy="4095725"/>
            <a:chOff x="3825170" y="1720125"/>
            <a:chExt cx="4222597" cy="4096887"/>
          </a:xfrm>
        </p:grpSpPr>
        <p:sp>
          <p:nvSpPr>
            <p:cNvPr id="53" name="API Pie"/>
            <p:cNvSpPr/>
            <p:nvPr/>
          </p:nvSpPr>
          <p:spPr>
            <a:xfrm rot="10800000">
              <a:off x="3839215" y="1720125"/>
              <a:ext cx="4208552" cy="4096886"/>
            </a:xfrm>
            <a:prstGeom prst="pie">
              <a:avLst>
                <a:gd name="adj1" fmla="val 16170891"/>
                <a:gd name="adj2" fmla="val 5368145"/>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dirty="0">
                <a:solidFill>
                  <a:schemeClr val="bg1"/>
                </a:solidFill>
              </a:endParaRPr>
            </a:p>
          </p:txBody>
        </p:sp>
        <p:sp>
          <p:nvSpPr>
            <p:cNvPr id="58" name="Az Service Pie"/>
            <p:cNvSpPr/>
            <p:nvPr/>
          </p:nvSpPr>
          <p:spPr>
            <a:xfrm rot="10800000" flipH="1">
              <a:off x="3825170" y="1720127"/>
              <a:ext cx="4209640" cy="4096885"/>
            </a:xfrm>
            <a:prstGeom prst="pie">
              <a:avLst>
                <a:gd name="adj1" fmla="val 16243066"/>
                <a:gd name="adj2" fmla="val 5405998"/>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dirty="0">
                <a:solidFill>
                  <a:schemeClr val="bg1"/>
                </a:solidFill>
              </a:endParaRPr>
            </a:p>
          </p:txBody>
        </p:sp>
        <p:sp>
          <p:nvSpPr>
            <p:cNvPr id="79" name="Rectangle 78"/>
            <p:cNvSpPr/>
            <p:nvPr/>
          </p:nvSpPr>
          <p:spPr bwMode="invGray">
            <a:xfrm rot="16200000">
              <a:off x="4254523" y="2279014"/>
              <a:ext cx="3132263" cy="3021189"/>
            </a:xfrm>
            <a:prstGeom prst="rect">
              <a:avLst/>
            </a:prstGeom>
            <a:noFill/>
          </p:spPr>
          <p:txBody>
            <a:bodyPr spcFirstLastPara="1" wrap="none" lIns="93194" tIns="46598" rIns="93194" bIns="46598" numCol="1">
              <a:prstTxWarp prst="textArchUp">
                <a:avLst>
                  <a:gd name="adj" fmla="val 11970409"/>
                </a:avLst>
              </a:prstTxWarp>
              <a:spAutoFit/>
            </a:bodyPr>
            <a:lstStyle/>
            <a:p>
              <a:pPr algn="ctr" defTabSz="932060">
                <a:defRPr/>
              </a:pPr>
              <a:r>
                <a:rPr lang="en-US" sz="2000" kern="0" spc="100" dirty="0">
                  <a:ln w="0"/>
                  <a:gradFill>
                    <a:gsLst>
                      <a:gs pos="3623">
                        <a:schemeClr val="bg1"/>
                      </a:gs>
                      <a:gs pos="20000">
                        <a:schemeClr val="bg1"/>
                      </a:gs>
                    </a:gsLst>
                    <a:lin ang="5400000" scaled="0"/>
                  </a:gradFill>
                  <a:latin typeface="Segoe UI Semibold" panose="020B0702040204020203" pitchFamily="34" charset="0"/>
                  <a:cs typeface="Segoe UI Semibold" panose="020B0702040204020203" pitchFamily="34" charset="0"/>
                </a:rPr>
                <a:t>API MANAGEMENT</a:t>
              </a:r>
            </a:p>
          </p:txBody>
        </p:sp>
        <p:sp>
          <p:nvSpPr>
            <p:cNvPr id="80" name="Rectangle 79"/>
            <p:cNvSpPr/>
            <p:nvPr/>
          </p:nvSpPr>
          <p:spPr bwMode="invGray">
            <a:xfrm rot="5400000">
              <a:off x="4559274" y="2291263"/>
              <a:ext cx="3135460" cy="2954567"/>
            </a:xfrm>
            <a:prstGeom prst="rect">
              <a:avLst/>
            </a:prstGeom>
            <a:noFill/>
          </p:spPr>
          <p:txBody>
            <a:bodyPr spcFirstLastPara="1" wrap="none" lIns="93194" tIns="46598" rIns="93194" bIns="46598" numCol="1">
              <a:prstTxWarp prst="textArchUp">
                <a:avLst>
                  <a:gd name="adj" fmla="val 11970409"/>
                </a:avLst>
              </a:prstTxWarp>
              <a:spAutoFit/>
            </a:bodyPr>
            <a:lstStyle/>
            <a:p>
              <a:pPr algn="ctr" defTabSz="932060">
                <a:defRPr/>
              </a:pPr>
              <a:r>
                <a:rPr lang="en-US" kern="0" spc="100" dirty="0">
                  <a:ln w="0"/>
                  <a:gradFill>
                    <a:gsLst>
                      <a:gs pos="3623">
                        <a:schemeClr val="bg1"/>
                      </a:gs>
                      <a:gs pos="20000">
                        <a:schemeClr val="bg1"/>
                      </a:gs>
                    </a:gsLst>
                    <a:lin ang="5400000" scaled="0"/>
                  </a:gradFill>
                  <a:latin typeface="Segoe UI Semibold" panose="020B0702040204020203" pitchFamily="34" charset="0"/>
                  <a:cs typeface="Segoe UI Semibold" panose="020B0702040204020203" pitchFamily="34" charset="0"/>
                </a:rPr>
                <a:t>AZURE SERVICE BUS</a:t>
              </a:r>
            </a:p>
          </p:txBody>
        </p:sp>
      </p:grpSp>
      <p:grpSp>
        <p:nvGrpSpPr>
          <p:cNvPr id="15" name="Circle--parts" hidden="1"/>
          <p:cNvGrpSpPr/>
          <p:nvPr/>
        </p:nvGrpSpPr>
        <p:grpSpPr>
          <a:xfrm>
            <a:off x="9715384" y="-3093427"/>
            <a:ext cx="2532545" cy="2532543"/>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1959" kern="0" spc="98" dirty="0">
                  <a:solidFill>
                    <a:schemeClr val="bg1"/>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914049"/>
                <a:r>
                  <a:rPr lang="en-US" kern="0" spc="80"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914049"/>
                <a:r>
                  <a:rPr lang="en-US" kern="0" spc="80"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91414" tIns="45706" rIns="91414" bIns="45706" numCol="1" anchor="t" anchorCtr="0" compatLnSpc="1">
              <a:prstTxWarp prst="textNoShape">
                <a:avLst/>
              </a:prstTxWarp>
            </a:bodyPr>
            <a:lstStyle/>
            <a:p>
              <a:pPr defTabSz="914049"/>
              <a:endParaRPr lang="en-US" kern="0" dirty="0">
                <a:solidFill>
                  <a:srgbClr val="505050"/>
                </a:solidFill>
              </a:endParaRPr>
            </a:p>
          </p:txBody>
        </p:sp>
      </p:grpSp>
      <p:pic>
        <p:nvPicPr>
          <p:cNvPr id="16" name="Picture 15"/>
          <p:cNvPicPr>
            <a:picLocks noChangeAspect="1"/>
          </p:cNvPicPr>
          <p:nvPr/>
        </p:nvPicPr>
        <p:blipFill>
          <a:blip r:embed="rId4"/>
          <a:stretch>
            <a:fillRect/>
          </a:stretch>
        </p:blipFill>
        <p:spPr>
          <a:xfrm>
            <a:off x="4935381" y="2543546"/>
            <a:ext cx="2553721" cy="2553721"/>
          </a:xfrm>
          <a:prstGeom prst="rect">
            <a:avLst/>
          </a:prstGeom>
        </p:spPr>
      </p:pic>
      <p:grpSp>
        <p:nvGrpSpPr>
          <p:cNvPr id="19" name="Group 18"/>
          <p:cNvGrpSpPr/>
          <p:nvPr/>
        </p:nvGrpSpPr>
        <p:grpSpPr>
          <a:xfrm>
            <a:off x="416757" y="1697062"/>
            <a:ext cx="3247503" cy="4244755"/>
            <a:chOff x="415110" y="1936723"/>
            <a:chExt cx="3248425" cy="4245960"/>
          </a:xfrm>
        </p:grpSpPr>
        <p:grpSp>
          <p:nvGrpSpPr>
            <p:cNvPr id="179" name="Group 178"/>
            <p:cNvGrpSpPr/>
            <p:nvPr/>
          </p:nvGrpSpPr>
          <p:grpSpPr>
            <a:xfrm>
              <a:off x="2918110" y="4236632"/>
              <a:ext cx="745425" cy="745425"/>
              <a:chOff x="2989406" y="5535051"/>
              <a:chExt cx="745531" cy="745531"/>
            </a:xfrm>
          </p:grpSpPr>
          <p:sp>
            <p:nvSpPr>
              <p:cNvPr id="180" name="Oval 179"/>
              <p:cNvSpPr/>
              <p:nvPr/>
            </p:nvSpPr>
            <p:spPr bwMode="auto">
              <a:xfrm>
                <a:off x="2989406" y="5535051"/>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Freeform 5"/>
              <p:cNvSpPr>
                <a:spLocks noChangeAspect="1" noEditPoints="1"/>
              </p:cNvSpPr>
              <p:nvPr/>
            </p:nvSpPr>
            <p:spPr bwMode="black">
              <a:xfrm>
                <a:off x="3120102" y="5738321"/>
                <a:ext cx="484138" cy="33899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182" name="Group 181"/>
            <p:cNvGrpSpPr/>
            <p:nvPr/>
          </p:nvGrpSpPr>
          <p:grpSpPr>
            <a:xfrm>
              <a:off x="415110" y="4243457"/>
              <a:ext cx="745425" cy="745425"/>
              <a:chOff x="583429" y="5086345"/>
              <a:chExt cx="745531" cy="745531"/>
            </a:xfrm>
          </p:grpSpPr>
          <p:sp>
            <p:nvSpPr>
              <p:cNvPr id="183" name="Oval 182"/>
              <p:cNvSpPr/>
              <p:nvPr/>
            </p:nvSpPr>
            <p:spPr bwMode="auto">
              <a:xfrm>
                <a:off x="583429" y="5086345"/>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Freeform 17"/>
              <p:cNvSpPr>
                <a:spLocks noChangeAspect="1" noEditPoints="1"/>
              </p:cNvSpPr>
              <p:nvPr/>
            </p:nvSpPr>
            <p:spPr bwMode="auto">
              <a:xfrm>
                <a:off x="712295" y="5324734"/>
                <a:ext cx="487798" cy="211225"/>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188" name="Group 187"/>
            <p:cNvGrpSpPr/>
            <p:nvPr/>
          </p:nvGrpSpPr>
          <p:grpSpPr>
            <a:xfrm>
              <a:off x="1656378" y="4243458"/>
              <a:ext cx="745425" cy="745425"/>
              <a:chOff x="1715024" y="5735952"/>
              <a:chExt cx="745531" cy="745531"/>
            </a:xfrm>
          </p:grpSpPr>
          <p:sp>
            <p:nvSpPr>
              <p:cNvPr id="189" name="Oval 188"/>
              <p:cNvSpPr/>
              <p:nvPr/>
            </p:nvSpPr>
            <p:spPr bwMode="auto">
              <a:xfrm>
                <a:off x="1715024" y="5735952"/>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Freeform 9"/>
              <p:cNvSpPr>
                <a:spLocks noChangeAspect="1" noEditPoints="1"/>
              </p:cNvSpPr>
              <p:nvPr/>
            </p:nvSpPr>
            <p:spPr bwMode="auto">
              <a:xfrm>
                <a:off x="1804519" y="6024292"/>
                <a:ext cx="566541" cy="168850"/>
              </a:xfrm>
              <a:custGeom>
                <a:avLst/>
                <a:gdLst>
                  <a:gd name="T0" fmla="*/ 602 w 1281"/>
                  <a:gd name="T1" fmla="*/ 0 h 379"/>
                  <a:gd name="T2" fmla="*/ 889 w 1281"/>
                  <a:gd name="T3" fmla="*/ 117 h 379"/>
                  <a:gd name="T4" fmla="*/ 1010 w 1281"/>
                  <a:gd name="T5" fmla="*/ 117 h 379"/>
                  <a:gd name="T6" fmla="*/ 369 w 1281"/>
                  <a:gd name="T7" fmla="*/ 142 h 379"/>
                  <a:gd name="T8" fmla="*/ 496 w 1281"/>
                  <a:gd name="T9" fmla="*/ 142 h 379"/>
                  <a:gd name="T10" fmla="*/ 327 w 1281"/>
                  <a:gd name="T11" fmla="*/ 73 h 379"/>
                  <a:gd name="T12" fmla="*/ 139 w 1281"/>
                  <a:gd name="T13" fmla="*/ 73 h 379"/>
                  <a:gd name="T14" fmla="*/ 833 w 1281"/>
                  <a:gd name="T15" fmla="*/ 27 h 379"/>
                  <a:gd name="T16" fmla="*/ 1074 w 1281"/>
                  <a:gd name="T17" fmla="*/ 117 h 379"/>
                  <a:gd name="T18" fmla="*/ 1167 w 1281"/>
                  <a:gd name="T19" fmla="*/ 2 h 379"/>
                  <a:gd name="T20" fmla="*/ 1181 w 1281"/>
                  <a:gd name="T21" fmla="*/ 17 h 379"/>
                  <a:gd name="T22" fmla="*/ 1192 w 1281"/>
                  <a:gd name="T23" fmla="*/ 2 h 379"/>
                  <a:gd name="T24" fmla="*/ 1197 w 1281"/>
                  <a:gd name="T25" fmla="*/ 18 h 379"/>
                  <a:gd name="T26" fmla="*/ 1187 w 1281"/>
                  <a:gd name="T27" fmla="*/ 25 h 379"/>
                  <a:gd name="T28" fmla="*/ 1192 w 1281"/>
                  <a:gd name="T29" fmla="*/ 10 h 379"/>
                  <a:gd name="T30" fmla="*/ 67 w 1281"/>
                  <a:gd name="T31" fmla="*/ 301 h 379"/>
                  <a:gd name="T32" fmla="*/ 69 w 1281"/>
                  <a:gd name="T33" fmla="*/ 362 h 379"/>
                  <a:gd name="T34" fmla="*/ 90 w 1281"/>
                  <a:gd name="T35" fmla="*/ 353 h 379"/>
                  <a:gd name="T36" fmla="*/ 210 w 1281"/>
                  <a:gd name="T37" fmla="*/ 321 h 379"/>
                  <a:gd name="T38" fmla="*/ 173 w 1281"/>
                  <a:gd name="T39" fmla="*/ 377 h 379"/>
                  <a:gd name="T40" fmla="*/ 193 w 1281"/>
                  <a:gd name="T41" fmla="*/ 319 h 379"/>
                  <a:gd name="T42" fmla="*/ 160 w 1281"/>
                  <a:gd name="T43" fmla="*/ 362 h 379"/>
                  <a:gd name="T44" fmla="*/ 175 w 1281"/>
                  <a:gd name="T45" fmla="*/ 337 h 379"/>
                  <a:gd name="T46" fmla="*/ 278 w 1281"/>
                  <a:gd name="T47" fmla="*/ 363 h 379"/>
                  <a:gd name="T48" fmla="*/ 312 w 1281"/>
                  <a:gd name="T49" fmla="*/ 357 h 379"/>
                  <a:gd name="T50" fmla="*/ 241 w 1281"/>
                  <a:gd name="T51" fmla="*/ 335 h 379"/>
                  <a:gd name="T52" fmla="*/ 391 w 1281"/>
                  <a:gd name="T53" fmla="*/ 351 h 379"/>
                  <a:gd name="T54" fmla="*/ 354 w 1281"/>
                  <a:gd name="T55" fmla="*/ 287 h 379"/>
                  <a:gd name="T56" fmla="*/ 359 w 1281"/>
                  <a:gd name="T57" fmla="*/ 303 h 379"/>
                  <a:gd name="T58" fmla="*/ 405 w 1281"/>
                  <a:gd name="T59" fmla="*/ 365 h 379"/>
                  <a:gd name="T60" fmla="*/ 450 w 1281"/>
                  <a:gd name="T61" fmla="*/ 286 h 379"/>
                  <a:gd name="T62" fmla="*/ 530 w 1281"/>
                  <a:gd name="T63" fmla="*/ 286 h 379"/>
                  <a:gd name="T64" fmla="*/ 574 w 1281"/>
                  <a:gd name="T65" fmla="*/ 377 h 379"/>
                  <a:gd name="T66" fmla="*/ 638 w 1281"/>
                  <a:gd name="T67" fmla="*/ 337 h 379"/>
                  <a:gd name="T68" fmla="*/ 679 w 1281"/>
                  <a:gd name="T69" fmla="*/ 346 h 379"/>
                  <a:gd name="T70" fmla="*/ 694 w 1281"/>
                  <a:gd name="T71" fmla="*/ 337 h 379"/>
                  <a:gd name="T72" fmla="*/ 733 w 1281"/>
                  <a:gd name="T73" fmla="*/ 312 h 379"/>
                  <a:gd name="T74" fmla="*/ 702 w 1281"/>
                  <a:gd name="T75" fmla="*/ 320 h 379"/>
                  <a:gd name="T76" fmla="*/ 672 w 1281"/>
                  <a:gd name="T77" fmla="*/ 371 h 379"/>
                  <a:gd name="T78" fmla="*/ 809 w 1281"/>
                  <a:gd name="T79" fmla="*/ 351 h 379"/>
                  <a:gd name="T80" fmla="*/ 772 w 1281"/>
                  <a:gd name="T81" fmla="*/ 287 h 379"/>
                  <a:gd name="T82" fmla="*/ 777 w 1281"/>
                  <a:gd name="T83" fmla="*/ 303 h 379"/>
                  <a:gd name="T84" fmla="*/ 824 w 1281"/>
                  <a:gd name="T85" fmla="*/ 365 h 379"/>
                  <a:gd name="T86" fmla="*/ 913 w 1281"/>
                  <a:gd name="T87" fmla="*/ 359 h 379"/>
                  <a:gd name="T88" fmla="*/ 900 w 1281"/>
                  <a:gd name="T89" fmla="*/ 328 h 379"/>
                  <a:gd name="T90" fmla="*/ 942 w 1281"/>
                  <a:gd name="T91" fmla="*/ 313 h 379"/>
                  <a:gd name="T92" fmla="*/ 949 w 1281"/>
                  <a:gd name="T93" fmla="*/ 327 h 379"/>
                  <a:gd name="T94" fmla="*/ 888 w 1281"/>
                  <a:gd name="T95" fmla="*/ 347 h 379"/>
                  <a:gd name="T96" fmla="*/ 1034 w 1281"/>
                  <a:gd name="T97" fmla="*/ 360 h 379"/>
                  <a:gd name="T98" fmla="*/ 1051 w 1281"/>
                  <a:gd name="T99" fmla="*/ 369 h 379"/>
                  <a:gd name="T100" fmla="*/ 985 w 1281"/>
                  <a:gd name="T101" fmla="*/ 286 h 379"/>
                  <a:gd name="T102" fmla="*/ 1147 w 1281"/>
                  <a:gd name="T103" fmla="*/ 301 h 379"/>
                  <a:gd name="T104" fmla="*/ 1147 w 1281"/>
                  <a:gd name="T105" fmla="*/ 377 h 379"/>
                  <a:gd name="T106" fmla="*/ 1276 w 1281"/>
                  <a:gd name="T107" fmla="*/ 321 h 379"/>
                  <a:gd name="T108" fmla="*/ 1280 w 1281"/>
                  <a:gd name="T109" fmla="*/ 20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1" h="379">
                    <a:moveTo>
                      <a:pt x="568" y="92"/>
                    </a:moveTo>
                    <a:cubicBezTo>
                      <a:pt x="638" y="92"/>
                      <a:pt x="638" y="92"/>
                      <a:pt x="638" y="92"/>
                    </a:cubicBezTo>
                    <a:cubicBezTo>
                      <a:pt x="602" y="32"/>
                      <a:pt x="602" y="32"/>
                      <a:pt x="602" y="32"/>
                    </a:cubicBezTo>
                    <a:cubicBezTo>
                      <a:pt x="535" y="142"/>
                      <a:pt x="535" y="142"/>
                      <a:pt x="535" y="142"/>
                    </a:cubicBezTo>
                    <a:cubicBezTo>
                      <a:pt x="503" y="142"/>
                      <a:pt x="503" y="142"/>
                      <a:pt x="503" y="142"/>
                    </a:cubicBezTo>
                    <a:cubicBezTo>
                      <a:pt x="586" y="10"/>
                      <a:pt x="586" y="10"/>
                      <a:pt x="586" y="10"/>
                    </a:cubicBezTo>
                    <a:cubicBezTo>
                      <a:pt x="589" y="4"/>
                      <a:pt x="595" y="0"/>
                      <a:pt x="602" y="0"/>
                    </a:cubicBezTo>
                    <a:cubicBezTo>
                      <a:pt x="608" y="0"/>
                      <a:pt x="614" y="4"/>
                      <a:pt x="618" y="10"/>
                    </a:cubicBezTo>
                    <a:cubicBezTo>
                      <a:pt x="701" y="142"/>
                      <a:pt x="701" y="142"/>
                      <a:pt x="701" y="142"/>
                    </a:cubicBezTo>
                    <a:cubicBezTo>
                      <a:pt x="669" y="142"/>
                      <a:pt x="669" y="142"/>
                      <a:pt x="669" y="142"/>
                    </a:cubicBezTo>
                    <a:cubicBezTo>
                      <a:pt x="654" y="117"/>
                      <a:pt x="654" y="117"/>
                      <a:pt x="654" y="117"/>
                    </a:cubicBezTo>
                    <a:cubicBezTo>
                      <a:pt x="584" y="117"/>
                      <a:pt x="584" y="117"/>
                      <a:pt x="584" y="117"/>
                    </a:cubicBezTo>
                    <a:cubicBezTo>
                      <a:pt x="568" y="92"/>
                      <a:pt x="568" y="92"/>
                      <a:pt x="568" y="92"/>
                    </a:cubicBezTo>
                    <a:close/>
                    <a:moveTo>
                      <a:pt x="889" y="117"/>
                    </a:moveTo>
                    <a:cubicBezTo>
                      <a:pt x="889" y="2"/>
                      <a:pt x="889" y="2"/>
                      <a:pt x="889" y="2"/>
                    </a:cubicBezTo>
                    <a:cubicBezTo>
                      <a:pt x="863" y="2"/>
                      <a:pt x="863" y="2"/>
                      <a:pt x="863" y="2"/>
                    </a:cubicBezTo>
                    <a:cubicBezTo>
                      <a:pt x="863" y="129"/>
                      <a:pt x="863" y="129"/>
                      <a:pt x="863" y="129"/>
                    </a:cubicBezTo>
                    <a:cubicBezTo>
                      <a:pt x="863" y="132"/>
                      <a:pt x="863" y="135"/>
                      <a:pt x="867" y="139"/>
                    </a:cubicBezTo>
                    <a:cubicBezTo>
                      <a:pt x="870" y="142"/>
                      <a:pt x="873" y="142"/>
                      <a:pt x="876" y="142"/>
                    </a:cubicBezTo>
                    <a:cubicBezTo>
                      <a:pt x="996" y="142"/>
                      <a:pt x="996" y="142"/>
                      <a:pt x="996" y="142"/>
                    </a:cubicBezTo>
                    <a:cubicBezTo>
                      <a:pt x="1010" y="117"/>
                      <a:pt x="1010" y="117"/>
                      <a:pt x="1010" y="117"/>
                    </a:cubicBezTo>
                    <a:cubicBezTo>
                      <a:pt x="889" y="117"/>
                      <a:pt x="889" y="117"/>
                      <a:pt x="889" y="117"/>
                    </a:cubicBezTo>
                    <a:close/>
                    <a:moveTo>
                      <a:pt x="456" y="97"/>
                    </a:moveTo>
                    <a:cubicBezTo>
                      <a:pt x="482" y="97"/>
                      <a:pt x="503" y="76"/>
                      <a:pt x="503" y="50"/>
                    </a:cubicBezTo>
                    <a:cubicBezTo>
                      <a:pt x="503" y="23"/>
                      <a:pt x="482" y="2"/>
                      <a:pt x="456" y="2"/>
                    </a:cubicBezTo>
                    <a:cubicBezTo>
                      <a:pt x="341" y="2"/>
                      <a:pt x="341" y="2"/>
                      <a:pt x="341" y="2"/>
                    </a:cubicBezTo>
                    <a:cubicBezTo>
                      <a:pt x="341" y="142"/>
                      <a:pt x="341" y="142"/>
                      <a:pt x="341" y="142"/>
                    </a:cubicBezTo>
                    <a:cubicBezTo>
                      <a:pt x="369" y="142"/>
                      <a:pt x="369" y="142"/>
                      <a:pt x="369" y="142"/>
                    </a:cubicBezTo>
                    <a:cubicBezTo>
                      <a:pt x="369" y="27"/>
                      <a:pt x="369" y="27"/>
                      <a:pt x="369" y="27"/>
                    </a:cubicBezTo>
                    <a:cubicBezTo>
                      <a:pt x="455" y="27"/>
                      <a:pt x="455" y="27"/>
                      <a:pt x="455" y="27"/>
                    </a:cubicBezTo>
                    <a:cubicBezTo>
                      <a:pt x="466" y="27"/>
                      <a:pt x="477" y="37"/>
                      <a:pt x="477" y="50"/>
                    </a:cubicBezTo>
                    <a:cubicBezTo>
                      <a:pt x="477" y="63"/>
                      <a:pt x="466" y="73"/>
                      <a:pt x="455" y="73"/>
                    </a:cubicBezTo>
                    <a:cubicBezTo>
                      <a:pt x="381" y="73"/>
                      <a:pt x="381" y="73"/>
                      <a:pt x="381" y="73"/>
                    </a:cubicBezTo>
                    <a:cubicBezTo>
                      <a:pt x="458" y="142"/>
                      <a:pt x="458" y="142"/>
                      <a:pt x="458" y="142"/>
                    </a:cubicBezTo>
                    <a:cubicBezTo>
                      <a:pt x="496" y="142"/>
                      <a:pt x="496" y="142"/>
                      <a:pt x="496" y="142"/>
                    </a:cubicBezTo>
                    <a:cubicBezTo>
                      <a:pt x="444" y="97"/>
                      <a:pt x="444" y="97"/>
                      <a:pt x="444" y="97"/>
                    </a:cubicBezTo>
                    <a:cubicBezTo>
                      <a:pt x="456" y="97"/>
                      <a:pt x="456" y="97"/>
                      <a:pt x="456" y="97"/>
                    </a:cubicBezTo>
                    <a:close/>
                    <a:moveTo>
                      <a:pt x="180" y="142"/>
                    </a:moveTo>
                    <a:cubicBezTo>
                      <a:pt x="144" y="142"/>
                      <a:pt x="113" y="111"/>
                      <a:pt x="113" y="73"/>
                    </a:cubicBezTo>
                    <a:cubicBezTo>
                      <a:pt x="113" y="33"/>
                      <a:pt x="144" y="2"/>
                      <a:pt x="180" y="2"/>
                    </a:cubicBezTo>
                    <a:cubicBezTo>
                      <a:pt x="260" y="2"/>
                      <a:pt x="260" y="2"/>
                      <a:pt x="260" y="2"/>
                    </a:cubicBezTo>
                    <a:cubicBezTo>
                      <a:pt x="297" y="2"/>
                      <a:pt x="327" y="33"/>
                      <a:pt x="327" y="73"/>
                    </a:cubicBezTo>
                    <a:cubicBezTo>
                      <a:pt x="327" y="111"/>
                      <a:pt x="297" y="142"/>
                      <a:pt x="260" y="142"/>
                    </a:cubicBezTo>
                    <a:cubicBezTo>
                      <a:pt x="180" y="142"/>
                      <a:pt x="180" y="142"/>
                      <a:pt x="180" y="142"/>
                    </a:cubicBezTo>
                    <a:close/>
                    <a:moveTo>
                      <a:pt x="259" y="117"/>
                    </a:moveTo>
                    <a:cubicBezTo>
                      <a:pt x="282" y="117"/>
                      <a:pt x="302" y="97"/>
                      <a:pt x="302" y="73"/>
                    </a:cubicBezTo>
                    <a:cubicBezTo>
                      <a:pt x="302" y="48"/>
                      <a:pt x="282" y="27"/>
                      <a:pt x="259" y="27"/>
                    </a:cubicBezTo>
                    <a:cubicBezTo>
                      <a:pt x="182" y="27"/>
                      <a:pt x="182" y="27"/>
                      <a:pt x="182" y="27"/>
                    </a:cubicBezTo>
                    <a:cubicBezTo>
                      <a:pt x="158" y="27"/>
                      <a:pt x="139" y="48"/>
                      <a:pt x="139" y="73"/>
                    </a:cubicBezTo>
                    <a:cubicBezTo>
                      <a:pt x="139" y="97"/>
                      <a:pt x="158" y="117"/>
                      <a:pt x="182" y="117"/>
                    </a:cubicBezTo>
                    <a:cubicBezTo>
                      <a:pt x="259" y="117"/>
                      <a:pt x="259" y="117"/>
                      <a:pt x="259" y="117"/>
                    </a:cubicBezTo>
                    <a:close/>
                    <a:moveTo>
                      <a:pt x="755" y="142"/>
                    </a:moveTo>
                    <a:cubicBezTo>
                      <a:pt x="717" y="142"/>
                      <a:pt x="686" y="111"/>
                      <a:pt x="686" y="73"/>
                    </a:cubicBezTo>
                    <a:cubicBezTo>
                      <a:pt x="686" y="33"/>
                      <a:pt x="717" y="2"/>
                      <a:pt x="755" y="2"/>
                    </a:cubicBezTo>
                    <a:cubicBezTo>
                      <a:pt x="849" y="2"/>
                      <a:pt x="849" y="2"/>
                      <a:pt x="849" y="2"/>
                    </a:cubicBezTo>
                    <a:cubicBezTo>
                      <a:pt x="833" y="27"/>
                      <a:pt x="833" y="27"/>
                      <a:pt x="833" y="27"/>
                    </a:cubicBezTo>
                    <a:cubicBezTo>
                      <a:pt x="756" y="27"/>
                      <a:pt x="756" y="27"/>
                      <a:pt x="756" y="27"/>
                    </a:cubicBezTo>
                    <a:cubicBezTo>
                      <a:pt x="732" y="27"/>
                      <a:pt x="712" y="48"/>
                      <a:pt x="712" y="73"/>
                    </a:cubicBezTo>
                    <a:cubicBezTo>
                      <a:pt x="712" y="97"/>
                      <a:pt x="732" y="117"/>
                      <a:pt x="756" y="117"/>
                    </a:cubicBezTo>
                    <a:cubicBezTo>
                      <a:pt x="851" y="117"/>
                      <a:pt x="851" y="117"/>
                      <a:pt x="851" y="117"/>
                    </a:cubicBezTo>
                    <a:cubicBezTo>
                      <a:pt x="835" y="142"/>
                      <a:pt x="835" y="142"/>
                      <a:pt x="835" y="142"/>
                    </a:cubicBezTo>
                    <a:cubicBezTo>
                      <a:pt x="755" y="142"/>
                      <a:pt x="755" y="142"/>
                      <a:pt x="755" y="142"/>
                    </a:cubicBezTo>
                    <a:close/>
                    <a:moveTo>
                      <a:pt x="1074" y="117"/>
                    </a:moveTo>
                    <a:cubicBezTo>
                      <a:pt x="1055" y="117"/>
                      <a:pt x="1037" y="104"/>
                      <a:pt x="1033" y="84"/>
                    </a:cubicBezTo>
                    <a:cubicBezTo>
                      <a:pt x="1144" y="84"/>
                      <a:pt x="1144" y="84"/>
                      <a:pt x="1144" y="84"/>
                    </a:cubicBezTo>
                    <a:cubicBezTo>
                      <a:pt x="1160" y="60"/>
                      <a:pt x="1160" y="60"/>
                      <a:pt x="1160" y="60"/>
                    </a:cubicBezTo>
                    <a:cubicBezTo>
                      <a:pt x="1033" y="60"/>
                      <a:pt x="1033" y="60"/>
                      <a:pt x="1033" y="60"/>
                    </a:cubicBezTo>
                    <a:cubicBezTo>
                      <a:pt x="1037" y="41"/>
                      <a:pt x="1055" y="27"/>
                      <a:pt x="1074" y="27"/>
                    </a:cubicBezTo>
                    <a:cubicBezTo>
                      <a:pt x="1151" y="27"/>
                      <a:pt x="1151" y="27"/>
                      <a:pt x="1151" y="27"/>
                    </a:cubicBezTo>
                    <a:cubicBezTo>
                      <a:pt x="1167" y="2"/>
                      <a:pt x="1167" y="2"/>
                      <a:pt x="1167" y="2"/>
                    </a:cubicBezTo>
                    <a:cubicBezTo>
                      <a:pt x="1072" y="2"/>
                      <a:pt x="1072" y="2"/>
                      <a:pt x="1072" y="2"/>
                    </a:cubicBezTo>
                    <a:cubicBezTo>
                      <a:pt x="1036" y="2"/>
                      <a:pt x="1005" y="33"/>
                      <a:pt x="1005" y="73"/>
                    </a:cubicBezTo>
                    <a:cubicBezTo>
                      <a:pt x="1005" y="111"/>
                      <a:pt x="1036" y="142"/>
                      <a:pt x="1072" y="142"/>
                    </a:cubicBezTo>
                    <a:cubicBezTo>
                      <a:pt x="1154" y="142"/>
                      <a:pt x="1154" y="142"/>
                      <a:pt x="1154" y="142"/>
                    </a:cubicBezTo>
                    <a:cubicBezTo>
                      <a:pt x="1168" y="117"/>
                      <a:pt x="1168" y="117"/>
                      <a:pt x="1168" y="117"/>
                    </a:cubicBezTo>
                    <a:cubicBezTo>
                      <a:pt x="1074" y="117"/>
                      <a:pt x="1074" y="117"/>
                      <a:pt x="1074" y="117"/>
                    </a:cubicBezTo>
                    <a:close/>
                    <a:moveTo>
                      <a:pt x="1181" y="17"/>
                    </a:moveTo>
                    <a:cubicBezTo>
                      <a:pt x="1181" y="10"/>
                      <a:pt x="1186" y="5"/>
                      <a:pt x="1192" y="5"/>
                    </a:cubicBezTo>
                    <a:cubicBezTo>
                      <a:pt x="1200" y="5"/>
                      <a:pt x="1205" y="10"/>
                      <a:pt x="1205" y="17"/>
                    </a:cubicBezTo>
                    <a:cubicBezTo>
                      <a:pt x="1205" y="25"/>
                      <a:pt x="1200" y="30"/>
                      <a:pt x="1192" y="30"/>
                    </a:cubicBezTo>
                    <a:cubicBezTo>
                      <a:pt x="1186" y="30"/>
                      <a:pt x="1181" y="25"/>
                      <a:pt x="1181" y="17"/>
                    </a:cubicBezTo>
                    <a:close/>
                    <a:moveTo>
                      <a:pt x="1192" y="33"/>
                    </a:moveTo>
                    <a:cubicBezTo>
                      <a:pt x="1202" y="33"/>
                      <a:pt x="1208" y="27"/>
                      <a:pt x="1208" y="17"/>
                    </a:cubicBezTo>
                    <a:cubicBezTo>
                      <a:pt x="1208" y="9"/>
                      <a:pt x="1202" y="2"/>
                      <a:pt x="1192" y="2"/>
                    </a:cubicBezTo>
                    <a:cubicBezTo>
                      <a:pt x="1184" y="2"/>
                      <a:pt x="1178" y="9"/>
                      <a:pt x="1178" y="17"/>
                    </a:cubicBezTo>
                    <a:cubicBezTo>
                      <a:pt x="1178" y="27"/>
                      <a:pt x="1184" y="33"/>
                      <a:pt x="1192" y="33"/>
                    </a:cubicBezTo>
                    <a:close/>
                    <a:moveTo>
                      <a:pt x="1192" y="9"/>
                    </a:moveTo>
                    <a:cubicBezTo>
                      <a:pt x="1194" y="9"/>
                      <a:pt x="1195" y="9"/>
                      <a:pt x="1195" y="9"/>
                    </a:cubicBezTo>
                    <a:cubicBezTo>
                      <a:pt x="1198" y="10"/>
                      <a:pt x="1198" y="12"/>
                      <a:pt x="1198" y="13"/>
                    </a:cubicBezTo>
                    <a:cubicBezTo>
                      <a:pt x="1198" y="13"/>
                      <a:pt x="1198" y="13"/>
                      <a:pt x="1198" y="15"/>
                    </a:cubicBezTo>
                    <a:cubicBezTo>
                      <a:pt x="1198" y="15"/>
                      <a:pt x="1198" y="17"/>
                      <a:pt x="1197" y="18"/>
                    </a:cubicBezTo>
                    <a:cubicBezTo>
                      <a:pt x="1197" y="18"/>
                      <a:pt x="1197" y="18"/>
                      <a:pt x="1195" y="18"/>
                    </a:cubicBezTo>
                    <a:cubicBezTo>
                      <a:pt x="1200" y="25"/>
                      <a:pt x="1200" y="25"/>
                      <a:pt x="1200" y="25"/>
                    </a:cubicBezTo>
                    <a:cubicBezTo>
                      <a:pt x="1197" y="25"/>
                      <a:pt x="1197" y="25"/>
                      <a:pt x="1197" y="25"/>
                    </a:cubicBezTo>
                    <a:cubicBezTo>
                      <a:pt x="1192" y="18"/>
                      <a:pt x="1192" y="18"/>
                      <a:pt x="1192" y="18"/>
                    </a:cubicBezTo>
                    <a:cubicBezTo>
                      <a:pt x="1190" y="18"/>
                      <a:pt x="1190" y="18"/>
                      <a:pt x="1190" y="18"/>
                    </a:cubicBezTo>
                    <a:cubicBezTo>
                      <a:pt x="1190" y="25"/>
                      <a:pt x="1190" y="25"/>
                      <a:pt x="1190" y="25"/>
                    </a:cubicBezTo>
                    <a:cubicBezTo>
                      <a:pt x="1187" y="25"/>
                      <a:pt x="1187" y="25"/>
                      <a:pt x="1187" y="25"/>
                    </a:cubicBezTo>
                    <a:cubicBezTo>
                      <a:pt x="1187" y="9"/>
                      <a:pt x="1187" y="9"/>
                      <a:pt x="1187" y="9"/>
                    </a:cubicBezTo>
                    <a:cubicBezTo>
                      <a:pt x="1192" y="9"/>
                      <a:pt x="1192" y="9"/>
                      <a:pt x="1192" y="9"/>
                    </a:cubicBezTo>
                    <a:close/>
                    <a:moveTo>
                      <a:pt x="1192" y="17"/>
                    </a:moveTo>
                    <a:cubicBezTo>
                      <a:pt x="1194" y="17"/>
                      <a:pt x="1195" y="15"/>
                      <a:pt x="1195" y="15"/>
                    </a:cubicBezTo>
                    <a:cubicBezTo>
                      <a:pt x="1195" y="13"/>
                      <a:pt x="1195" y="13"/>
                      <a:pt x="1195" y="13"/>
                    </a:cubicBezTo>
                    <a:cubicBezTo>
                      <a:pt x="1195" y="12"/>
                      <a:pt x="1195" y="12"/>
                      <a:pt x="1194" y="12"/>
                    </a:cubicBezTo>
                    <a:cubicBezTo>
                      <a:pt x="1194" y="10"/>
                      <a:pt x="1194" y="10"/>
                      <a:pt x="1192" y="10"/>
                    </a:cubicBezTo>
                    <a:cubicBezTo>
                      <a:pt x="1190" y="10"/>
                      <a:pt x="1190" y="10"/>
                      <a:pt x="1190" y="10"/>
                    </a:cubicBezTo>
                    <a:cubicBezTo>
                      <a:pt x="1190" y="17"/>
                      <a:pt x="1190" y="17"/>
                      <a:pt x="1190" y="17"/>
                    </a:cubicBezTo>
                    <a:cubicBezTo>
                      <a:pt x="1192" y="17"/>
                      <a:pt x="1192" y="17"/>
                      <a:pt x="1192" y="17"/>
                    </a:cubicBezTo>
                    <a:close/>
                    <a:moveTo>
                      <a:pt x="0" y="377"/>
                    </a:moveTo>
                    <a:cubicBezTo>
                      <a:pt x="0" y="286"/>
                      <a:pt x="0" y="286"/>
                      <a:pt x="0" y="286"/>
                    </a:cubicBezTo>
                    <a:cubicBezTo>
                      <a:pt x="67" y="286"/>
                      <a:pt x="67" y="286"/>
                      <a:pt x="67" y="286"/>
                    </a:cubicBezTo>
                    <a:cubicBezTo>
                      <a:pt x="67" y="301"/>
                      <a:pt x="67" y="301"/>
                      <a:pt x="67" y="301"/>
                    </a:cubicBezTo>
                    <a:cubicBezTo>
                      <a:pt x="18" y="301"/>
                      <a:pt x="18" y="301"/>
                      <a:pt x="18" y="301"/>
                    </a:cubicBezTo>
                    <a:cubicBezTo>
                      <a:pt x="18" y="321"/>
                      <a:pt x="18" y="321"/>
                      <a:pt x="18" y="321"/>
                    </a:cubicBezTo>
                    <a:cubicBezTo>
                      <a:pt x="64" y="321"/>
                      <a:pt x="64" y="321"/>
                      <a:pt x="64" y="321"/>
                    </a:cubicBezTo>
                    <a:cubicBezTo>
                      <a:pt x="64" y="337"/>
                      <a:pt x="64" y="337"/>
                      <a:pt x="64" y="337"/>
                    </a:cubicBezTo>
                    <a:cubicBezTo>
                      <a:pt x="18" y="337"/>
                      <a:pt x="18" y="337"/>
                      <a:pt x="18" y="337"/>
                    </a:cubicBezTo>
                    <a:cubicBezTo>
                      <a:pt x="18" y="362"/>
                      <a:pt x="18" y="362"/>
                      <a:pt x="18" y="362"/>
                    </a:cubicBezTo>
                    <a:cubicBezTo>
                      <a:pt x="69" y="362"/>
                      <a:pt x="69" y="362"/>
                      <a:pt x="69" y="362"/>
                    </a:cubicBezTo>
                    <a:cubicBezTo>
                      <a:pt x="69" y="377"/>
                      <a:pt x="69" y="377"/>
                      <a:pt x="69" y="377"/>
                    </a:cubicBezTo>
                    <a:lnTo>
                      <a:pt x="0" y="377"/>
                    </a:lnTo>
                    <a:close/>
                    <a:moveTo>
                      <a:pt x="90" y="353"/>
                    </a:moveTo>
                    <a:cubicBezTo>
                      <a:pt x="90" y="335"/>
                      <a:pt x="90" y="335"/>
                      <a:pt x="90" y="335"/>
                    </a:cubicBezTo>
                    <a:cubicBezTo>
                      <a:pt x="124" y="335"/>
                      <a:pt x="124" y="335"/>
                      <a:pt x="124" y="335"/>
                    </a:cubicBezTo>
                    <a:cubicBezTo>
                      <a:pt x="124" y="353"/>
                      <a:pt x="124" y="353"/>
                      <a:pt x="124" y="353"/>
                    </a:cubicBezTo>
                    <a:lnTo>
                      <a:pt x="90" y="353"/>
                    </a:lnTo>
                    <a:close/>
                    <a:moveTo>
                      <a:pt x="142" y="286"/>
                    </a:moveTo>
                    <a:cubicBezTo>
                      <a:pt x="178" y="286"/>
                      <a:pt x="178" y="286"/>
                      <a:pt x="178" y="286"/>
                    </a:cubicBezTo>
                    <a:cubicBezTo>
                      <a:pt x="185" y="286"/>
                      <a:pt x="191" y="286"/>
                      <a:pt x="194" y="287"/>
                    </a:cubicBezTo>
                    <a:cubicBezTo>
                      <a:pt x="198" y="287"/>
                      <a:pt x="201" y="289"/>
                      <a:pt x="204" y="290"/>
                    </a:cubicBezTo>
                    <a:cubicBezTo>
                      <a:pt x="207" y="292"/>
                      <a:pt x="209" y="295"/>
                      <a:pt x="211" y="298"/>
                    </a:cubicBezTo>
                    <a:cubicBezTo>
                      <a:pt x="213" y="301"/>
                      <a:pt x="214" y="305"/>
                      <a:pt x="214" y="309"/>
                    </a:cubicBezTo>
                    <a:cubicBezTo>
                      <a:pt x="214" y="313"/>
                      <a:pt x="212" y="317"/>
                      <a:pt x="210" y="321"/>
                    </a:cubicBezTo>
                    <a:cubicBezTo>
                      <a:pt x="208" y="324"/>
                      <a:pt x="205" y="327"/>
                      <a:pt x="201" y="329"/>
                    </a:cubicBezTo>
                    <a:cubicBezTo>
                      <a:pt x="206" y="330"/>
                      <a:pt x="211" y="333"/>
                      <a:pt x="214" y="337"/>
                    </a:cubicBezTo>
                    <a:cubicBezTo>
                      <a:pt x="217" y="341"/>
                      <a:pt x="218" y="345"/>
                      <a:pt x="218" y="351"/>
                    </a:cubicBezTo>
                    <a:cubicBezTo>
                      <a:pt x="218" y="355"/>
                      <a:pt x="217" y="359"/>
                      <a:pt x="215" y="363"/>
                    </a:cubicBezTo>
                    <a:cubicBezTo>
                      <a:pt x="213" y="367"/>
                      <a:pt x="211" y="370"/>
                      <a:pt x="207" y="372"/>
                    </a:cubicBezTo>
                    <a:cubicBezTo>
                      <a:pt x="204" y="375"/>
                      <a:pt x="200" y="376"/>
                      <a:pt x="195" y="377"/>
                    </a:cubicBezTo>
                    <a:cubicBezTo>
                      <a:pt x="192" y="377"/>
                      <a:pt x="184" y="377"/>
                      <a:pt x="173" y="377"/>
                    </a:cubicBezTo>
                    <a:cubicBezTo>
                      <a:pt x="142" y="377"/>
                      <a:pt x="142" y="377"/>
                      <a:pt x="142" y="377"/>
                    </a:cubicBezTo>
                    <a:lnTo>
                      <a:pt x="142" y="286"/>
                    </a:lnTo>
                    <a:close/>
                    <a:moveTo>
                      <a:pt x="160" y="301"/>
                    </a:moveTo>
                    <a:cubicBezTo>
                      <a:pt x="160" y="322"/>
                      <a:pt x="160" y="322"/>
                      <a:pt x="160" y="322"/>
                    </a:cubicBezTo>
                    <a:cubicBezTo>
                      <a:pt x="172" y="322"/>
                      <a:pt x="172" y="322"/>
                      <a:pt x="172" y="322"/>
                    </a:cubicBezTo>
                    <a:cubicBezTo>
                      <a:pt x="179" y="322"/>
                      <a:pt x="184" y="322"/>
                      <a:pt x="185" y="322"/>
                    </a:cubicBezTo>
                    <a:cubicBezTo>
                      <a:pt x="189" y="321"/>
                      <a:pt x="191" y="320"/>
                      <a:pt x="193" y="319"/>
                    </a:cubicBezTo>
                    <a:cubicBezTo>
                      <a:pt x="195" y="317"/>
                      <a:pt x="196" y="314"/>
                      <a:pt x="196" y="311"/>
                    </a:cubicBezTo>
                    <a:cubicBezTo>
                      <a:pt x="196" y="309"/>
                      <a:pt x="195" y="306"/>
                      <a:pt x="193" y="305"/>
                    </a:cubicBezTo>
                    <a:cubicBezTo>
                      <a:pt x="192" y="303"/>
                      <a:pt x="189" y="302"/>
                      <a:pt x="186" y="301"/>
                    </a:cubicBezTo>
                    <a:cubicBezTo>
                      <a:pt x="185" y="301"/>
                      <a:pt x="179" y="301"/>
                      <a:pt x="171" y="301"/>
                    </a:cubicBezTo>
                    <a:lnTo>
                      <a:pt x="160" y="301"/>
                    </a:lnTo>
                    <a:close/>
                    <a:moveTo>
                      <a:pt x="160" y="337"/>
                    </a:moveTo>
                    <a:cubicBezTo>
                      <a:pt x="160" y="362"/>
                      <a:pt x="160" y="362"/>
                      <a:pt x="160" y="362"/>
                    </a:cubicBezTo>
                    <a:cubicBezTo>
                      <a:pt x="177" y="362"/>
                      <a:pt x="177" y="362"/>
                      <a:pt x="177" y="362"/>
                    </a:cubicBezTo>
                    <a:cubicBezTo>
                      <a:pt x="184" y="362"/>
                      <a:pt x="188" y="362"/>
                      <a:pt x="190" y="361"/>
                    </a:cubicBezTo>
                    <a:cubicBezTo>
                      <a:pt x="192" y="361"/>
                      <a:pt x="195" y="360"/>
                      <a:pt x="196" y="358"/>
                    </a:cubicBezTo>
                    <a:cubicBezTo>
                      <a:pt x="198" y="356"/>
                      <a:pt x="199" y="353"/>
                      <a:pt x="199" y="350"/>
                    </a:cubicBezTo>
                    <a:cubicBezTo>
                      <a:pt x="199" y="347"/>
                      <a:pt x="198" y="345"/>
                      <a:pt x="197" y="343"/>
                    </a:cubicBezTo>
                    <a:cubicBezTo>
                      <a:pt x="196" y="341"/>
                      <a:pt x="194" y="340"/>
                      <a:pt x="191" y="339"/>
                    </a:cubicBezTo>
                    <a:cubicBezTo>
                      <a:pt x="189" y="338"/>
                      <a:pt x="183" y="337"/>
                      <a:pt x="175" y="337"/>
                    </a:cubicBezTo>
                    <a:lnTo>
                      <a:pt x="160" y="337"/>
                    </a:lnTo>
                    <a:close/>
                    <a:moveTo>
                      <a:pt x="241" y="286"/>
                    </a:moveTo>
                    <a:cubicBezTo>
                      <a:pt x="259" y="286"/>
                      <a:pt x="259" y="286"/>
                      <a:pt x="259" y="286"/>
                    </a:cubicBezTo>
                    <a:cubicBezTo>
                      <a:pt x="259" y="335"/>
                      <a:pt x="259" y="335"/>
                      <a:pt x="259" y="335"/>
                    </a:cubicBezTo>
                    <a:cubicBezTo>
                      <a:pt x="259" y="343"/>
                      <a:pt x="259" y="348"/>
                      <a:pt x="260" y="351"/>
                    </a:cubicBezTo>
                    <a:cubicBezTo>
                      <a:pt x="261" y="354"/>
                      <a:pt x="262" y="357"/>
                      <a:pt x="265" y="360"/>
                    </a:cubicBezTo>
                    <a:cubicBezTo>
                      <a:pt x="268" y="362"/>
                      <a:pt x="272" y="363"/>
                      <a:pt x="278" y="363"/>
                    </a:cubicBezTo>
                    <a:cubicBezTo>
                      <a:pt x="283" y="363"/>
                      <a:pt x="287" y="362"/>
                      <a:pt x="289" y="360"/>
                    </a:cubicBezTo>
                    <a:cubicBezTo>
                      <a:pt x="292" y="358"/>
                      <a:pt x="294" y="355"/>
                      <a:pt x="294" y="352"/>
                    </a:cubicBezTo>
                    <a:cubicBezTo>
                      <a:pt x="295" y="349"/>
                      <a:pt x="295" y="344"/>
                      <a:pt x="295" y="336"/>
                    </a:cubicBezTo>
                    <a:cubicBezTo>
                      <a:pt x="295" y="286"/>
                      <a:pt x="295" y="286"/>
                      <a:pt x="295" y="286"/>
                    </a:cubicBezTo>
                    <a:cubicBezTo>
                      <a:pt x="313" y="286"/>
                      <a:pt x="313" y="286"/>
                      <a:pt x="313" y="286"/>
                    </a:cubicBezTo>
                    <a:cubicBezTo>
                      <a:pt x="313" y="334"/>
                      <a:pt x="313" y="334"/>
                      <a:pt x="313" y="334"/>
                    </a:cubicBezTo>
                    <a:cubicBezTo>
                      <a:pt x="313" y="345"/>
                      <a:pt x="313" y="353"/>
                      <a:pt x="312" y="357"/>
                    </a:cubicBezTo>
                    <a:cubicBezTo>
                      <a:pt x="311" y="362"/>
                      <a:pt x="309" y="365"/>
                      <a:pt x="306" y="369"/>
                    </a:cubicBezTo>
                    <a:cubicBezTo>
                      <a:pt x="304" y="372"/>
                      <a:pt x="300" y="374"/>
                      <a:pt x="296" y="376"/>
                    </a:cubicBezTo>
                    <a:cubicBezTo>
                      <a:pt x="291" y="378"/>
                      <a:pt x="285" y="379"/>
                      <a:pt x="278" y="379"/>
                    </a:cubicBezTo>
                    <a:cubicBezTo>
                      <a:pt x="269" y="379"/>
                      <a:pt x="263" y="378"/>
                      <a:pt x="258" y="376"/>
                    </a:cubicBezTo>
                    <a:cubicBezTo>
                      <a:pt x="254" y="374"/>
                      <a:pt x="250" y="371"/>
                      <a:pt x="248" y="368"/>
                    </a:cubicBezTo>
                    <a:cubicBezTo>
                      <a:pt x="245" y="365"/>
                      <a:pt x="243" y="361"/>
                      <a:pt x="242" y="358"/>
                    </a:cubicBezTo>
                    <a:cubicBezTo>
                      <a:pt x="241" y="352"/>
                      <a:pt x="241" y="345"/>
                      <a:pt x="241" y="335"/>
                    </a:cubicBezTo>
                    <a:lnTo>
                      <a:pt x="241" y="286"/>
                    </a:lnTo>
                    <a:close/>
                    <a:moveTo>
                      <a:pt x="335" y="347"/>
                    </a:moveTo>
                    <a:cubicBezTo>
                      <a:pt x="353" y="346"/>
                      <a:pt x="353" y="346"/>
                      <a:pt x="353" y="346"/>
                    </a:cubicBezTo>
                    <a:cubicBezTo>
                      <a:pt x="354" y="352"/>
                      <a:pt x="356" y="356"/>
                      <a:pt x="360" y="359"/>
                    </a:cubicBezTo>
                    <a:cubicBezTo>
                      <a:pt x="363" y="362"/>
                      <a:pt x="368" y="363"/>
                      <a:pt x="373" y="363"/>
                    </a:cubicBezTo>
                    <a:cubicBezTo>
                      <a:pt x="379" y="363"/>
                      <a:pt x="384" y="362"/>
                      <a:pt x="387" y="359"/>
                    </a:cubicBezTo>
                    <a:cubicBezTo>
                      <a:pt x="390" y="357"/>
                      <a:pt x="391" y="354"/>
                      <a:pt x="391" y="351"/>
                    </a:cubicBezTo>
                    <a:cubicBezTo>
                      <a:pt x="391" y="348"/>
                      <a:pt x="390" y="347"/>
                      <a:pt x="389" y="345"/>
                    </a:cubicBezTo>
                    <a:cubicBezTo>
                      <a:pt x="388" y="344"/>
                      <a:pt x="386" y="342"/>
                      <a:pt x="383" y="341"/>
                    </a:cubicBezTo>
                    <a:cubicBezTo>
                      <a:pt x="380" y="340"/>
                      <a:pt x="376" y="339"/>
                      <a:pt x="368" y="337"/>
                    </a:cubicBezTo>
                    <a:cubicBezTo>
                      <a:pt x="358" y="335"/>
                      <a:pt x="351" y="332"/>
                      <a:pt x="347" y="328"/>
                    </a:cubicBezTo>
                    <a:cubicBezTo>
                      <a:pt x="341" y="323"/>
                      <a:pt x="339" y="317"/>
                      <a:pt x="339" y="310"/>
                    </a:cubicBezTo>
                    <a:cubicBezTo>
                      <a:pt x="339" y="305"/>
                      <a:pt x="340" y="301"/>
                      <a:pt x="343" y="297"/>
                    </a:cubicBezTo>
                    <a:cubicBezTo>
                      <a:pt x="345" y="293"/>
                      <a:pt x="349" y="290"/>
                      <a:pt x="354" y="287"/>
                    </a:cubicBezTo>
                    <a:cubicBezTo>
                      <a:pt x="359" y="285"/>
                      <a:pt x="365" y="284"/>
                      <a:pt x="372" y="284"/>
                    </a:cubicBezTo>
                    <a:cubicBezTo>
                      <a:pt x="383" y="284"/>
                      <a:pt x="392" y="287"/>
                      <a:pt x="398" y="292"/>
                    </a:cubicBezTo>
                    <a:cubicBezTo>
                      <a:pt x="404" y="297"/>
                      <a:pt x="407" y="304"/>
                      <a:pt x="407" y="312"/>
                    </a:cubicBezTo>
                    <a:cubicBezTo>
                      <a:pt x="389" y="313"/>
                      <a:pt x="389" y="313"/>
                      <a:pt x="389" y="313"/>
                    </a:cubicBezTo>
                    <a:cubicBezTo>
                      <a:pt x="388" y="308"/>
                      <a:pt x="386" y="305"/>
                      <a:pt x="383" y="303"/>
                    </a:cubicBezTo>
                    <a:cubicBezTo>
                      <a:pt x="381" y="301"/>
                      <a:pt x="377" y="299"/>
                      <a:pt x="372" y="299"/>
                    </a:cubicBezTo>
                    <a:cubicBezTo>
                      <a:pt x="366" y="299"/>
                      <a:pt x="362" y="301"/>
                      <a:pt x="359" y="303"/>
                    </a:cubicBezTo>
                    <a:cubicBezTo>
                      <a:pt x="357" y="304"/>
                      <a:pt x="356" y="306"/>
                      <a:pt x="356" y="308"/>
                    </a:cubicBezTo>
                    <a:cubicBezTo>
                      <a:pt x="356" y="311"/>
                      <a:pt x="357" y="312"/>
                      <a:pt x="359" y="314"/>
                    </a:cubicBezTo>
                    <a:cubicBezTo>
                      <a:pt x="361" y="316"/>
                      <a:pt x="367" y="318"/>
                      <a:pt x="376" y="320"/>
                    </a:cubicBezTo>
                    <a:cubicBezTo>
                      <a:pt x="385" y="322"/>
                      <a:pt x="392" y="324"/>
                      <a:pt x="396" y="327"/>
                    </a:cubicBezTo>
                    <a:cubicBezTo>
                      <a:pt x="400" y="329"/>
                      <a:pt x="404" y="332"/>
                      <a:pt x="406" y="336"/>
                    </a:cubicBezTo>
                    <a:cubicBezTo>
                      <a:pt x="408" y="340"/>
                      <a:pt x="410" y="345"/>
                      <a:pt x="410" y="351"/>
                    </a:cubicBezTo>
                    <a:cubicBezTo>
                      <a:pt x="410" y="356"/>
                      <a:pt x="408" y="361"/>
                      <a:pt x="405" y="365"/>
                    </a:cubicBezTo>
                    <a:cubicBezTo>
                      <a:pt x="402" y="370"/>
                      <a:pt x="398" y="373"/>
                      <a:pt x="393" y="375"/>
                    </a:cubicBezTo>
                    <a:cubicBezTo>
                      <a:pt x="388" y="378"/>
                      <a:pt x="381" y="379"/>
                      <a:pt x="373" y="379"/>
                    </a:cubicBezTo>
                    <a:cubicBezTo>
                      <a:pt x="361" y="379"/>
                      <a:pt x="353" y="376"/>
                      <a:pt x="346" y="371"/>
                    </a:cubicBezTo>
                    <a:cubicBezTo>
                      <a:pt x="340" y="365"/>
                      <a:pt x="336" y="358"/>
                      <a:pt x="335" y="347"/>
                    </a:cubicBezTo>
                    <a:close/>
                    <a:moveTo>
                      <a:pt x="432" y="377"/>
                    </a:moveTo>
                    <a:cubicBezTo>
                      <a:pt x="432" y="286"/>
                      <a:pt x="432" y="286"/>
                      <a:pt x="432" y="286"/>
                    </a:cubicBezTo>
                    <a:cubicBezTo>
                      <a:pt x="450" y="286"/>
                      <a:pt x="450" y="286"/>
                      <a:pt x="450" y="286"/>
                    </a:cubicBezTo>
                    <a:cubicBezTo>
                      <a:pt x="450" y="377"/>
                      <a:pt x="450" y="377"/>
                      <a:pt x="450" y="377"/>
                    </a:cubicBezTo>
                    <a:lnTo>
                      <a:pt x="432" y="377"/>
                    </a:lnTo>
                    <a:close/>
                    <a:moveTo>
                      <a:pt x="475" y="377"/>
                    </a:moveTo>
                    <a:cubicBezTo>
                      <a:pt x="475" y="286"/>
                      <a:pt x="475" y="286"/>
                      <a:pt x="475" y="286"/>
                    </a:cubicBezTo>
                    <a:cubicBezTo>
                      <a:pt x="493" y="286"/>
                      <a:pt x="493" y="286"/>
                      <a:pt x="493" y="286"/>
                    </a:cubicBezTo>
                    <a:cubicBezTo>
                      <a:pt x="530" y="347"/>
                      <a:pt x="530" y="347"/>
                      <a:pt x="530" y="347"/>
                    </a:cubicBezTo>
                    <a:cubicBezTo>
                      <a:pt x="530" y="286"/>
                      <a:pt x="530" y="286"/>
                      <a:pt x="530" y="286"/>
                    </a:cubicBezTo>
                    <a:cubicBezTo>
                      <a:pt x="547" y="286"/>
                      <a:pt x="547" y="286"/>
                      <a:pt x="547" y="286"/>
                    </a:cubicBezTo>
                    <a:cubicBezTo>
                      <a:pt x="547" y="377"/>
                      <a:pt x="547" y="377"/>
                      <a:pt x="547" y="377"/>
                    </a:cubicBezTo>
                    <a:cubicBezTo>
                      <a:pt x="529" y="377"/>
                      <a:pt x="529" y="377"/>
                      <a:pt x="529" y="377"/>
                    </a:cubicBezTo>
                    <a:cubicBezTo>
                      <a:pt x="492" y="318"/>
                      <a:pt x="492" y="318"/>
                      <a:pt x="492" y="318"/>
                    </a:cubicBezTo>
                    <a:cubicBezTo>
                      <a:pt x="492" y="377"/>
                      <a:pt x="492" y="377"/>
                      <a:pt x="492" y="377"/>
                    </a:cubicBezTo>
                    <a:lnTo>
                      <a:pt x="475" y="377"/>
                    </a:lnTo>
                    <a:close/>
                    <a:moveTo>
                      <a:pt x="574" y="377"/>
                    </a:moveTo>
                    <a:cubicBezTo>
                      <a:pt x="574" y="286"/>
                      <a:pt x="574" y="286"/>
                      <a:pt x="574" y="286"/>
                    </a:cubicBezTo>
                    <a:cubicBezTo>
                      <a:pt x="642" y="286"/>
                      <a:pt x="642" y="286"/>
                      <a:pt x="642" y="286"/>
                    </a:cubicBezTo>
                    <a:cubicBezTo>
                      <a:pt x="642" y="301"/>
                      <a:pt x="642" y="301"/>
                      <a:pt x="642" y="301"/>
                    </a:cubicBezTo>
                    <a:cubicBezTo>
                      <a:pt x="592" y="301"/>
                      <a:pt x="592" y="301"/>
                      <a:pt x="592" y="301"/>
                    </a:cubicBezTo>
                    <a:cubicBezTo>
                      <a:pt x="592" y="321"/>
                      <a:pt x="592" y="321"/>
                      <a:pt x="592" y="321"/>
                    </a:cubicBezTo>
                    <a:cubicBezTo>
                      <a:pt x="638" y="321"/>
                      <a:pt x="638" y="321"/>
                      <a:pt x="638" y="321"/>
                    </a:cubicBezTo>
                    <a:cubicBezTo>
                      <a:pt x="638" y="337"/>
                      <a:pt x="638" y="337"/>
                      <a:pt x="638" y="337"/>
                    </a:cubicBezTo>
                    <a:cubicBezTo>
                      <a:pt x="592" y="337"/>
                      <a:pt x="592" y="337"/>
                      <a:pt x="592" y="337"/>
                    </a:cubicBezTo>
                    <a:cubicBezTo>
                      <a:pt x="592" y="362"/>
                      <a:pt x="592" y="362"/>
                      <a:pt x="592" y="362"/>
                    </a:cubicBezTo>
                    <a:cubicBezTo>
                      <a:pt x="643" y="362"/>
                      <a:pt x="643" y="362"/>
                      <a:pt x="643" y="362"/>
                    </a:cubicBezTo>
                    <a:cubicBezTo>
                      <a:pt x="643" y="377"/>
                      <a:pt x="643" y="377"/>
                      <a:pt x="643" y="377"/>
                    </a:cubicBezTo>
                    <a:lnTo>
                      <a:pt x="574" y="377"/>
                    </a:lnTo>
                    <a:close/>
                    <a:moveTo>
                      <a:pt x="661" y="347"/>
                    </a:moveTo>
                    <a:cubicBezTo>
                      <a:pt x="679" y="346"/>
                      <a:pt x="679" y="346"/>
                      <a:pt x="679" y="346"/>
                    </a:cubicBezTo>
                    <a:cubicBezTo>
                      <a:pt x="680" y="352"/>
                      <a:pt x="683" y="356"/>
                      <a:pt x="686" y="359"/>
                    </a:cubicBezTo>
                    <a:cubicBezTo>
                      <a:pt x="689" y="362"/>
                      <a:pt x="694" y="363"/>
                      <a:pt x="699" y="363"/>
                    </a:cubicBezTo>
                    <a:cubicBezTo>
                      <a:pt x="705" y="363"/>
                      <a:pt x="710" y="362"/>
                      <a:pt x="713" y="359"/>
                    </a:cubicBezTo>
                    <a:cubicBezTo>
                      <a:pt x="716" y="357"/>
                      <a:pt x="717" y="354"/>
                      <a:pt x="717" y="351"/>
                    </a:cubicBezTo>
                    <a:cubicBezTo>
                      <a:pt x="717" y="348"/>
                      <a:pt x="717" y="347"/>
                      <a:pt x="715" y="345"/>
                    </a:cubicBezTo>
                    <a:cubicBezTo>
                      <a:pt x="714" y="344"/>
                      <a:pt x="712" y="342"/>
                      <a:pt x="709" y="341"/>
                    </a:cubicBezTo>
                    <a:cubicBezTo>
                      <a:pt x="707" y="340"/>
                      <a:pt x="702" y="339"/>
                      <a:pt x="694" y="337"/>
                    </a:cubicBezTo>
                    <a:cubicBezTo>
                      <a:pt x="684" y="335"/>
                      <a:pt x="677" y="332"/>
                      <a:pt x="673" y="328"/>
                    </a:cubicBezTo>
                    <a:cubicBezTo>
                      <a:pt x="668" y="323"/>
                      <a:pt x="665" y="317"/>
                      <a:pt x="665" y="310"/>
                    </a:cubicBezTo>
                    <a:cubicBezTo>
                      <a:pt x="665" y="305"/>
                      <a:pt x="666" y="301"/>
                      <a:pt x="669" y="297"/>
                    </a:cubicBezTo>
                    <a:cubicBezTo>
                      <a:pt x="671" y="293"/>
                      <a:pt x="675" y="290"/>
                      <a:pt x="680" y="287"/>
                    </a:cubicBezTo>
                    <a:cubicBezTo>
                      <a:pt x="685" y="285"/>
                      <a:pt x="691" y="284"/>
                      <a:pt x="698" y="284"/>
                    </a:cubicBezTo>
                    <a:cubicBezTo>
                      <a:pt x="710" y="284"/>
                      <a:pt x="718" y="287"/>
                      <a:pt x="724" y="292"/>
                    </a:cubicBezTo>
                    <a:cubicBezTo>
                      <a:pt x="730" y="297"/>
                      <a:pt x="733" y="304"/>
                      <a:pt x="733" y="312"/>
                    </a:cubicBezTo>
                    <a:cubicBezTo>
                      <a:pt x="715" y="313"/>
                      <a:pt x="715" y="313"/>
                      <a:pt x="715" y="313"/>
                    </a:cubicBezTo>
                    <a:cubicBezTo>
                      <a:pt x="714" y="308"/>
                      <a:pt x="712" y="305"/>
                      <a:pt x="710" y="303"/>
                    </a:cubicBezTo>
                    <a:cubicBezTo>
                      <a:pt x="707" y="301"/>
                      <a:pt x="703" y="299"/>
                      <a:pt x="698" y="299"/>
                    </a:cubicBezTo>
                    <a:cubicBezTo>
                      <a:pt x="693" y="299"/>
                      <a:pt x="688" y="301"/>
                      <a:pt x="685" y="303"/>
                    </a:cubicBezTo>
                    <a:cubicBezTo>
                      <a:pt x="683" y="304"/>
                      <a:pt x="682" y="306"/>
                      <a:pt x="682" y="308"/>
                    </a:cubicBezTo>
                    <a:cubicBezTo>
                      <a:pt x="682" y="311"/>
                      <a:pt x="683" y="312"/>
                      <a:pt x="685" y="314"/>
                    </a:cubicBezTo>
                    <a:cubicBezTo>
                      <a:pt x="687" y="316"/>
                      <a:pt x="693" y="318"/>
                      <a:pt x="702" y="320"/>
                    </a:cubicBezTo>
                    <a:cubicBezTo>
                      <a:pt x="711" y="322"/>
                      <a:pt x="718" y="324"/>
                      <a:pt x="722" y="327"/>
                    </a:cubicBezTo>
                    <a:cubicBezTo>
                      <a:pt x="726" y="329"/>
                      <a:pt x="730" y="332"/>
                      <a:pt x="732" y="336"/>
                    </a:cubicBezTo>
                    <a:cubicBezTo>
                      <a:pt x="734" y="340"/>
                      <a:pt x="736" y="345"/>
                      <a:pt x="736" y="351"/>
                    </a:cubicBezTo>
                    <a:cubicBezTo>
                      <a:pt x="736" y="356"/>
                      <a:pt x="734" y="361"/>
                      <a:pt x="731" y="365"/>
                    </a:cubicBezTo>
                    <a:cubicBezTo>
                      <a:pt x="728" y="370"/>
                      <a:pt x="724" y="373"/>
                      <a:pt x="719" y="375"/>
                    </a:cubicBezTo>
                    <a:cubicBezTo>
                      <a:pt x="714" y="378"/>
                      <a:pt x="707" y="379"/>
                      <a:pt x="699" y="379"/>
                    </a:cubicBezTo>
                    <a:cubicBezTo>
                      <a:pt x="688" y="379"/>
                      <a:pt x="679" y="376"/>
                      <a:pt x="672" y="371"/>
                    </a:cubicBezTo>
                    <a:cubicBezTo>
                      <a:pt x="666" y="365"/>
                      <a:pt x="663" y="358"/>
                      <a:pt x="661" y="347"/>
                    </a:cubicBezTo>
                    <a:close/>
                    <a:moveTo>
                      <a:pt x="754" y="347"/>
                    </a:moveTo>
                    <a:cubicBezTo>
                      <a:pt x="772" y="346"/>
                      <a:pt x="772" y="346"/>
                      <a:pt x="772" y="346"/>
                    </a:cubicBezTo>
                    <a:cubicBezTo>
                      <a:pt x="773" y="352"/>
                      <a:pt x="775" y="356"/>
                      <a:pt x="778" y="359"/>
                    </a:cubicBezTo>
                    <a:cubicBezTo>
                      <a:pt x="781" y="362"/>
                      <a:pt x="786" y="363"/>
                      <a:pt x="791" y="363"/>
                    </a:cubicBezTo>
                    <a:cubicBezTo>
                      <a:pt x="797" y="363"/>
                      <a:pt x="802" y="362"/>
                      <a:pt x="805" y="359"/>
                    </a:cubicBezTo>
                    <a:cubicBezTo>
                      <a:pt x="808" y="357"/>
                      <a:pt x="809" y="354"/>
                      <a:pt x="809" y="351"/>
                    </a:cubicBezTo>
                    <a:cubicBezTo>
                      <a:pt x="809" y="348"/>
                      <a:pt x="809" y="347"/>
                      <a:pt x="808" y="345"/>
                    </a:cubicBezTo>
                    <a:cubicBezTo>
                      <a:pt x="806" y="344"/>
                      <a:pt x="804" y="342"/>
                      <a:pt x="801" y="341"/>
                    </a:cubicBezTo>
                    <a:cubicBezTo>
                      <a:pt x="799" y="340"/>
                      <a:pt x="794" y="339"/>
                      <a:pt x="786" y="337"/>
                    </a:cubicBezTo>
                    <a:cubicBezTo>
                      <a:pt x="776" y="335"/>
                      <a:pt x="769" y="332"/>
                      <a:pt x="765" y="328"/>
                    </a:cubicBezTo>
                    <a:cubicBezTo>
                      <a:pt x="760" y="323"/>
                      <a:pt x="757" y="317"/>
                      <a:pt x="757" y="310"/>
                    </a:cubicBezTo>
                    <a:cubicBezTo>
                      <a:pt x="757" y="305"/>
                      <a:pt x="758" y="301"/>
                      <a:pt x="761" y="297"/>
                    </a:cubicBezTo>
                    <a:cubicBezTo>
                      <a:pt x="763" y="293"/>
                      <a:pt x="767" y="290"/>
                      <a:pt x="772" y="287"/>
                    </a:cubicBezTo>
                    <a:cubicBezTo>
                      <a:pt x="777" y="285"/>
                      <a:pt x="783" y="284"/>
                      <a:pt x="790" y="284"/>
                    </a:cubicBezTo>
                    <a:cubicBezTo>
                      <a:pt x="802" y="284"/>
                      <a:pt x="810" y="287"/>
                      <a:pt x="816" y="292"/>
                    </a:cubicBezTo>
                    <a:cubicBezTo>
                      <a:pt x="822" y="297"/>
                      <a:pt x="825" y="304"/>
                      <a:pt x="825" y="312"/>
                    </a:cubicBezTo>
                    <a:cubicBezTo>
                      <a:pt x="807" y="313"/>
                      <a:pt x="807" y="313"/>
                      <a:pt x="807" y="313"/>
                    </a:cubicBezTo>
                    <a:cubicBezTo>
                      <a:pt x="806" y="308"/>
                      <a:pt x="804" y="305"/>
                      <a:pt x="802" y="303"/>
                    </a:cubicBezTo>
                    <a:cubicBezTo>
                      <a:pt x="799" y="301"/>
                      <a:pt x="795" y="299"/>
                      <a:pt x="790" y="299"/>
                    </a:cubicBezTo>
                    <a:cubicBezTo>
                      <a:pt x="785" y="299"/>
                      <a:pt x="780" y="301"/>
                      <a:pt x="777" y="303"/>
                    </a:cubicBezTo>
                    <a:cubicBezTo>
                      <a:pt x="776" y="304"/>
                      <a:pt x="775" y="306"/>
                      <a:pt x="775" y="308"/>
                    </a:cubicBezTo>
                    <a:cubicBezTo>
                      <a:pt x="775" y="311"/>
                      <a:pt x="775" y="312"/>
                      <a:pt x="777" y="314"/>
                    </a:cubicBezTo>
                    <a:cubicBezTo>
                      <a:pt x="780" y="316"/>
                      <a:pt x="785" y="318"/>
                      <a:pt x="794" y="320"/>
                    </a:cubicBezTo>
                    <a:cubicBezTo>
                      <a:pt x="803" y="322"/>
                      <a:pt x="810" y="324"/>
                      <a:pt x="814" y="327"/>
                    </a:cubicBezTo>
                    <a:cubicBezTo>
                      <a:pt x="818" y="329"/>
                      <a:pt x="822" y="332"/>
                      <a:pt x="824" y="336"/>
                    </a:cubicBezTo>
                    <a:cubicBezTo>
                      <a:pt x="827" y="340"/>
                      <a:pt x="828" y="345"/>
                      <a:pt x="828" y="351"/>
                    </a:cubicBezTo>
                    <a:cubicBezTo>
                      <a:pt x="828" y="356"/>
                      <a:pt x="826" y="361"/>
                      <a:pt x="824" y="365"/>
                    </a:cubicBezTo>
                    <a:cubicBezTo>
                      <a:pt x="821" y="370"/>
                      <a:pt x="817" y="373"/>
                      <a:pt x="811" y="375"/>
                    </a:cubicBezTo>
                    <a:cubicBezTo>
                      <a:pt x="806" y="378"/>
                      <a:pt x="799" y="379"/>
                      <a:pt x="791" y="379"/>
                    </a:cubicBezTo>
                    <a:cubicBezTo>
                      <a:pt x="780" y="379"/>
                      <a:pt x="771" y="376"/>
                      <a:pt x="765" y="371"/>
                    </a:cubicBezTo>
                    <a:cubicBezTo>
                      <a:pt x="758" y="365"/>
                      <a:pt x="755" y="358"/>
                      <a:pt x="754" y="347"/>
                    </a:cubicBezTo>
                    <a:close/>
                    <a:moveTo>
                      <a:pt x="888" y="347"/>
                    </a:moveTo>
                    <a:cubicBezTo>
                      <a:pt x="906" y="346"/>
                      <a:pt x="906" y="346"/>
                      <a:pt x="906" y="346"/>
                    </a:cubicBezTo>
                    <a:cubicBezTo>
                      <a:pt x="907" y="352"/>
                      <a:pt x="910" y="356"/>
                      <a:pt x="913" y="359"/>
                    </a:cubicBezTo>
                    <a:cubicBezTo>
                      <a:pt x="916" y="362"/>
                      <a:pt x="921" y="363"/>
                      <a:pt x="926" y="363"/>
                    </a:cubicBezTo>
                    <a:cubicBezTo>
                      <a:pt x="932" y="363"/>
                      <a:pt x="937" y="362"/>
                      <a:pt x="940" y="359"/>
                    </a:cubicBezTo>
                    <a:cubicBezTo>
                      <a:pt x="943" y="357"/>
                      <a:pt x="944" y="354"/>
                      <a:pt x="944" y="351"/>
                    </a:cubicBezTo>
                    <a:cubicBezTo>
                      <a:pt x="944" y="348"/>
                      <a:pt x="944" y="347"/>
                      <a:pt x="942" y="345"/>
                    </a:cubicBezTo>
                    <a:cubicBezTo>
                      <a:pt x="941" y="344"/>
                      <a:pt x="939" y="342"/>
                      <a:pt x="936" y="341"/>
                    </a:cubicBezTo>
                    <a:cubicBezTo>
                      <a:pt x="933" y="340"/>
                      <a:pt x="929" y="339"/>
                      <a:pt x="921" y="337"/>
                    </a:cubicBezTo>
                    <a:cubicBezTo>
                      <a:pt x="911" y="335"/>
                      <a:pt x="904" y="332"/>
                      <a:pt x="900" y="328"/>
                    </a:cubicBezTo>
                    <a:cubicBezTo>
                      <a:pt x="894" y="323"/>
                      <a:pt x="892" y="317"/>
                      <a:pt x="892" y="310"/>
                    </a:cubicBezTo>
                    <a:cubicBezTo>
                      <a:pt x="892" y="305"/>
                      <a:pt x="893" y="301"/>
                      <a:pt x="896" y="297"/>
                    </a:cubicBezTo>
                    <a:cubicBezTo>
                      <a:pt x="898" y="293"/>
                      <a:pt x="902" y="290"/>
                      <a:pt x="907" y="287"/>
                    </a:cubicBezTo>
                    <a:cubicBezTo>
                      <a:pt x="912" y="285"/>
                      <a:pt x="918" y="284"/>
                      <a:pt x="925" y="284"/>
                    </a:cubicBezTo>
                    <a:cubicBezTo>
                      <a:pt x="936" y="284"/>
                      <a:pt x="945" y="287"/>
                      <a:pt x="951" y="292"/>
                    </a:cubicBezTo>
                    <a:cubicBezTo>
                      <a:pt x="957" y="297"/>
                      <a:pt x="960" y="304"/>
                      <a:pt x="960" y="312"/>
                    </a:cubicBezTo>
                    <a:cubicBezTo>
                      <a:pt x="942" y="313"/>
                      <a:pt x="942" y="313"/>
                      <a:pt x="942" y="313"/>
                    </a:cubicBezTo>
                    <a:cubicBezTo>
                      <a:pt x="941" y="308"/>
                      <a:pt x="939" y="305"/>
                      <a:pt x="936" y="303"/>
                    </a:cubicBezTo>
                    <a:cubicBezTo>
                      <a:pt x="934" y="301"/>
                      <a:pt x="930" y="299"/>
                      <a:pt x="925" y="299"/>
                    </a:cubicBezTo>
                    <a:cubicBezTo>
                      <a:pt x="919" y="299"/>
                      <a:pt x="915" y="301"/>
                      <a:pt x="912" y="303"/>
                    </a:cubicBezTo>
                    <a:cubicBezTo>
                      <a:pt x="910" y="304"/>
                      <a:pt x="909" y="306"/>
                      <a:pt x="909" y="308"/>
                    </a:cubicBezTo>
                    <a:cubicBezTo>
                      <a:pt x="909" y="311"/>
                      <a:pt x="910" y="312"/>
                      <a:pt x="912" y="314"/>
                    </a:cubicBezTo>
                    <a:cubicBezTo>
                      <a:pt x="914" y="316"/>
                      <a:pt x="920" y="318"/>
                      <a:pt x="929" y="320"/>
                    </a:cubicBezTo>
                    <a:cubicBezTo>
                      <a:pt x="938" y="322"/>
                      <a:pt x="945" y="324"/>
                      <a:pt x="949" y="327"/>
                    </a:cubicBezTo>
                    <a:cubicBezTo>
                      <a:pt x="953" y="329"/>
                      <a:pt x="957" y="332"/>
                      <a:pt x="959" y="336"/>
                    </a:cubicBezTo>
                    <a:cubicBezTo>
                      <a:pt x="961" y="340"/>
                      <a:pt x="963" y="345"/>
                      <a:pt x="963" y="351"/>
                    </a:cubicBezTo>
                    <a:cubicBezTo>
                      <a:pt x="963" y="356"/>
                      <a:pt x="961" y="361"/>
                      <a:pt x="958" y="365"/>
                    </a:cubicBezTo>
                    <a:cubicBezTo>
                      <a:pt x="955" y="370"/>
                      <a:pt x="951" y="373"/>
                      <a:pt x="946" y="375"/>
                    </a:cubicBezTo>
                    <a:cubicBezTo>
                      <a:pt x="941" y="378"/>
                      <a:pt x="934" y="379"/>
                      <a:pt x="926" y="379"/>
                    </a:cubicBezTo>
                    <a:cubicBezTo>
                      <a:pt x="914" y="379"/>
                      <a:pt x="906" y="376"/>
                      <a:pt x="899" y="371"/>
                    </a:cubicBezTo>
                    <a:cubicBezTo>
                      <a:pt x="893" y="365"/>
                      <a:pt x="889" y="358"/>
                      <a:pt x="888" y="347"/>
                    </a:cubicBezTo>
                    <a:close/>
                    <a:moveTo>
                      <a:pt x="985" y="286"/>
                    </a:moveTo>
                    <a:cubicBezTo>
                      <a:pt x="1003" y="286"/>
                      <a:pt x="1003" y="286"/>
                      <a:pt x="1003" y="286"/>
                    </a:cubicBezTo>
                    <a:cubicBezTo>
                      <a:pt x="1003" y="335"/>
                      <a:pt x="1003" y="335"/>
                      <a:pt x="1003" y="335"/>
                    </a:cubicBezTo>
                    <a:cubicBezTo>
                      <a:pt x="1003" y="343"/>
                      <a:pt x="1004" y="348"/>
                      <a:pt x="1004" y="351"/>
                    </a:cubicBezTo>
                    <a:cubicBezTo>
                      <a:pt x="1005" y="354"/>
                      <a:pt x="1007" y="357"/>
                      <a:pt x="1010" y="360"/>
                    </a:cubicBezTo>
                    <a:cubicBezTo>
                      <a:pt x="1013" y="362"/>
                      <a:pt x="1017" y="363"/>
                      <a:pt x="1022" y="363"/>
                    </a:cubicBezTo>
                    <a:cubicBezTo>
                      <a:pt x="1027" y="363"/>
                      <a:pt x="1031" y="362"/>
                      <a:pt x="1034" y="360"/>
                    </a:cubicBezTo>
                    <a:cubicBezTo>
                      <a:pt x="1037" y="358"/>
                      <a:pt x="1038" y="355"/>
                      <a:pt x="1039" y="352"/>
                    </a:cubicBezTo>
                    <a:cubicBezTo>
                      <a:pt x="1039" y="349"/>
                      <a:pt x="1039" y="344"/>
                      <a:pt x="1039" y="336"/>
                    </a:cubicBezTo>
                    <a:cubicBezTo>
                      <a:pt x="1039" y="286"/>
                      <a:pt x="1039" y="286"/>
                      <a:pt x="1039" y="286"/>
                    </a:cubicBezTo>
                    <a:cubicBezTo>
                      <a:pt x="1058" y="286"/>
                      <a:pt x="1058" y="286"/>
                      <a:pt x="1058" y="286"/>
                    </a:cubicBezTo>
                    <a:cubicBezTo>
                      <a:pt x="1058" y="334"/>
                      <a:pt x="1058" y="334"/>
                      <a:pt x="1058" y="334"/>
                    </a:cubicBezTo>
                    <a:cubicBezTo>
                      <a:pt x="1058" y="345"/>
                      <a:pt x="1057" y="353"/>
                      <a:pt x="1056" y="357"/>
                    </a:cubicBezTo>
                    <a:cubicBezTo>
                      <a:pt x="1055" y="362"/>
                      <a:pt x="1054" y="365"/>
                      <a:pt x="1051" y="369"/>
                    </a:cubicBezTo>
                    <a:cubicBezTo>
                      <a:pt x="1048" y="372"/>
                      <a:pt x="1045" y="374"/>
                      <a:pt x="1040" y="376"/>
                    </a:cubicBezTo>
                    <a:cubicBezTo>
                      <a:pt x="1036" y="378"/>
                      <a:pt x="1030" y="379"/>
                      <a:pt x="1023" y="379"/>
                    </a:cubicBezTo>
                    <a:cubicBezTo>
                      <a:pt x="1014" y="379"/>
                      <a:pt x="1007" y="378"/>
                      <a:pt x="1003" y="376"/>
                    </a:cubicBezTo>
                    <a:cubicBezTo>
                      <a:pt x="998" y="374"/>
                      <a:pt x="995" y="371"/>
                      <a:pt x="992" y="368"/>
                    </a:cubicBezTo>
                    <a:cubicBezTo>
                      <a:pt x="989" y="365"/>
                      <a:pt x="988" y="361"/>
                      <a:pt x="987" y="358"/>
                    </a:cubicBezTo>
                    <a:cubicBezTo>
                      <a:pt x="986" y="352"/>
                      <a:pt x="985" y="345"/>
                      <a:pt x="985" y="335"/>
                    </a:cubicBezTo>
                    <a:lnTo>
                      <a:pt x="985" y="286"/>
                    </a:lnTo>
                    <a:close/>
                    <a:moveTo>
                      <a:pt x="1084" y="377"/>
                    </a:moveTo>
                    <a:cubicBezTo>
                      <a:pt x="1084" y="286"/>
                      <a:pt x="1084" y="286"/>
                      <a:pt x="1084" y="286"/>
                    </a:cubicBezTo>
                    <a:cubicBezTo>
                      <a:pt x="1102" y="286"/>
                      <a:pt x="1102" y="286"/>
                      <a:pt x="1102" y="286"/>
                    </a:cubicBezTo>
                    <a:cubicBezTo>
                      <a:pt x="1102" y="377"/>
                      <a:pt x="1102" y="377"/>
                      <a:pt x="1102" y="377"/>
                    </a:cubicBezTo>
                    <a:lnTo>
                      <a:pt x="1084" y="377"/>
                    </a:lnTo>
                    <a:close/>
                    <a:moveTo>
                      <a:pt x="1147" y="377"/>
                    </a:moveTo>
                    <a:cubicBezTo>
                      <a:pt x="1147" y="301"/>
                      <a:pt x="1147" y="301"/>
                      <a:pt x="1147" y="301"/>
                    </a:cubicBezTo>
                    <a:cubicBezTo>
                      <a:pt x="1120" y="301"/>
                      <a:pt x="1120" y="301"/>
                      <a:pt x="1120" y="301"/>
                    </a:cubicBezTo>
                    <a:cubicBezTo>
                      <a:pt x="1120" y="286"/>
                      <a:pt x="1120" y="286"/>
                      <a:pt x="1120" y="286"/>
                    </a:cubicBezTo>
                    <a:cubicBezTo>
                      <a:pt x="1193" y="286"/>
                      <a:pt x="1193" y="286"/>
                      <a:pt x="1193" y="286"/>
                    </a:cubicBezTo>
                    <a:cubicBezTo>
                      <a:pt x="1193" y="301"/>
                      <a:pt x="1193" y="301"/>
                      <a:pt x="1193" y="301"/>
                    </a:cubicBezTo>
                    <a:cubicBezTo>
                      <a:pt x="1166" y="301"/>
                      <a:pt x="1166" y="301"/>
                      <a:pt x="1166" y="301"/>
                    </a:cubicBezTo>
                    <a:cubicBezTo>
                      <a:pt x="1166" y="377"/>
                      <a:pt x="1166" y="377"/>
                      <a:pt x="1166" y="377"/>
                    </a:cubicBezTo>
                    <a:lnTo>
                      <a:pt x="1147" y="377"/>
                    </a:lnTo>
                    <a:close/>
                    <a:moveTo>
                      <a:pt x="1212" y="377"/>
                    </a:moveTo>
                    <a:cubicBezTo>
                      <a:pt x="1212" y="286"/>
                      <a:pt x="1212" y="286"/>
                      <a:pt x="1212" y="286"/>
                    </a:cubicBezTo>
                    <a:cubicBezTo>
                      <a:pt x="1280" y="286"/>
                      <a:pt x="1280" y="286"/>
                      <a:pt x="1280" y="286"/>
                    </a:cubicBezTo>
                    <a:cubicBezTo>
                      <a:pt x="1280" y="301"/>
                      <a:pt x="1280" y="301"/>
                      <a:pt x="1280" y="301"/>
                    </a:cubicBezTo>
                    <a:cubicBezTo>
                      <a:pt x="1230" y="301"/>
                      <a:pt x="1230" y="301"/>
                      <a:pt x="1230" y="301"/>
                    </a:cubicBezTo>
                    <a:cubicBezTo>
                      <a:pt x="1230" y="321"/>
                      <a:pt x="1230" y="321"/>
                      <a:pt x="1230" y="321"/>
                    </a:cubicBezTo>
                    <a:cubicBezTo>
                      <a:pt x="1276" y="321"/>
                      <a:pt x="1276" y="321"/>
                      <a:pt x="1276" y="321"/>
                    </a:cubicBezTo>
                    <a:cubicBezTo>
                      <a:pt x="1276" y="337"/>
                      <a:pt x="1276" y="337"/>
                      <a:pt x="1276" y="337"/>
                    </a:cubicBezTo>
                    <a:cubicBezTo>
                      <a:pt x="1230" y="337"/>
                      <a:pt x="1230" y="337"/>
                      <a:pt x="1230" y="337"/>
                    </a:cubicBezTo>
                    <a:cubicBezTo>
                      <a:pt x="1230" y="362"/>
                      <a:pt x="1230" y="362"/>
                      <a:pt x="1230" y="362"/>
                    </a:cubicBezTo>
                    <a:cubicBezTo>
                      <a:pt x="1281" y="362"/>
                      <a:pt x="1281" y="362"/>
                      <a:pt x="1281" y="362"/>
                    </a:cubicBezTo>
                    <a:cubicBezTo>
                      <a:pt x="1281" y="377"/>
                      <a:pt x="1281" y="377"/>
                      <a:pt x="1281" y="377"/>
                    </a:cubicBezTo>
                    <a:lnTo>
                      <a:pt x="1212" y="377"/>
                    </a:lnTo>
                    <a:close/>
                    <a:moveTo>
                      <a:pt x="1280" y="206"/>
                    </a:moveTo>
                    <a:cubicBezTo>
                      <a:pt x="0" y="206"/>
                      <a:pt x="0" y="206"/>
                      <a:pt x="0" y="206"/>
                    </a:cubicBezTo>
                    <a:cubicBezTo>
                      <a:pt x="0" y="218"/>
                      <a:pt x="0" y="218"/>
                      <a:pt x="0" y="218"/>
                    </a:cubicBezTo>
                    <a:cubicBezTo>
                      <a:pt x="1280" y="218"/>
                      <a:pt x="1280" y="218"/>
                      <a:pt x="1280" y="218"/>
                    </a:cubicBezTo>
                    <a:lnTo>
                      <a:pt x="1280" y="206"/>
                    </a:ln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194" name="Group 193"/>
            <p:cNvGrpSpPr/>
            <p:nvPr/>
          </p:nvGrpSpPr>
          <p:grpSpPr>
            <a:xfrm>
              <a:off x="1669271" y="3064089"/>
              <a:ext cx="745425" cy="745425"/>
              <a:chOff x="1486650" y="3524013"/>
              <a:chExt cx="745531" cy="745531"/>
            </a:xfrm>
          </p:grpSpPr>
          <p:sp>
            <p:nvSpPr>
              <p:cNvPr id="195" name="Oval 194"/>
              <p:cNvSpPr/>
              <p:nvPr/>
            </p:nvSpPr>
            <p:spPr bwMode="auto">
              <a:xfrm>
                <a:off x="1486650" y="3524013"/>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Freeform 5"/>
              <p:cNvSpPr>
                <a:spLocks noChangeAspect="1" noEditPoints="1"/>
              </p:cNvSpPr>
              <p:nvPr/>
            </p:nvSpPr>
            <p:spPr bwMode="black">
              <a:xfrm>
                <a:off x="1670542" y="3788884"/>
                <a:ext cx="434896" cy="21578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accent2"/>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2" name="Group 1"/>
            <p:cNvGrpSpPr/>
            <p:nvPr/>
          </p:nvGrpSpPr>
          <p:grpSpPr>
            <a:xfrm>
              <a:off x="2906363" y="3059927"/>
              <a:ext cx="745425" cy="745425"/>
              <a:chOff x="2358247" y="2642988"/>
              <a:chExt cx="745425" cy="745425"/>
            </a:xfrm>
          </p:grpSpPr>
          <p:sp>
            <p:nvSpPr>
              <p:cNvPr id="192" name="Oval 191"/>
              <p:cNvSpPr/>
              <p:nvPr/>
            </p:nvSpPr>
            <p:spPr bwMode="auto">
              <a:xfrm>
                <a:off x="2358247" y="264298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Freeform 23"/>
              <p:cNvSpPr>
                <a:spLocks noChangeAspect="1" noEditPoints="1"/>
              </p:cNvSpPr>
              <p:nvPr/>
            </p:nvSpPr>
            <p:spPr bwMode="auto">
              <a:xfrm>
                <a:off x="2603339" y="2840574"/>
                <a:ext cx="324670" cy="328998"/>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chemeClr val="accent2"/>
              </a:solidFill>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3" name="Group 2"/>
            <p:cNvGrpSpPr/>
            <p:nvPr/>
          </p:nvGrpSpPr>
          <p:grpSpPr>
            <a:xfrm>
              <a:off x="421112" y="3082046"/>
              <a:ext cx="745425" cy="745425"/>
              <a:chOff x="-3306352" y="2218228"/>
              <a:chExt cx="745425" cy="745425"/>
            </a:xfrm>
          </p:grpSpPr>
          <p:sp>
            <p:nvSpPr>
              <p:cNvPr id="198" name="Oval 197"/>
              <p:cNvSpPr/>
              <p:nvPr/>
            </p:nvSpPr>
            <p:spPr bwMode="auto">
              <a:xfrm>
                <a:off x="-3306352" y="221822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reeform 13"/>
              <p:cNvSpPr>
                <a:spLocks noChangeAspect="1" noEditPoints="1"/>
              </p:cNvSpPr>
              <p:nvPr/>
            </p:nvSpPr>
            <p:spPr bwMode="auto">
              <a:xfrm>
                <a:off x="-3148035" y="2485751"/>
                <a:ext cx="393196" cy="24052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sp>
          <p:nvSpPr>
            <p:cNvPr id="256" name="Oval 255"/>
            <p:cNvSpPr/>
            <p:nvPr/>
          </p:nvSpPr>
          <p:spPr bwMode="auto">
            <a:xfrm>
              <a:off x="1669271" y="194088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p:cNvSpPr/>
            <p:nvPr/>
          </p:nvSpPr>
          <p:spPr bwMode="auto">
            <a:xfrm>
              <a:off x="2906363" y="193672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p:cNvSpPr/>
            <p:nvPr/>
          </p:nvSpPr>
          <p:spPr bwMode="auto">
            <a:xfrm>
              <a:off x="421112" y="195884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8" name="Picture 247"/>
            <p:cNvPicPr>
              <a:picLocks noChangeAspect="1"/>
            </p:cNvPicPr>
            <p:nvPr/>
          </p:nvPicPr>
          <p:blipFill>
            <a:blip r:embed="rId5"/>
            <a:stretch>
              <a:fillRect/>
            </a:stretch>
          </p:blipFill>
          <p:spPr>
            <a:xfrm>
              <a:off x="3072576" y="2169044"/>
              <a:ext cx="404684" cy="223288"/>
            </a:xfrm>
            <a:prstGeom prst="rect">
              <a:avLst/>
            </a:prstGeom>
          </p:spPr>
        </p:pic>
        <p:pic>
          <p:nvPicPr>
            <p:cNvPr id="253" name="Picture 252"/>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Lst>
            </a:blip>
            <a:srcRect l="25959" t="9610" r="25959" b="9610"/>
            <a:stretch/>
          </p:blipFill>
          <p:spPr>
            <a:xfrm>
              <a:off x="586268" y="2093652"/>
              <a:ext cx="407507" cy="456569"/>
            </a:xfrm>
            <a:prstGeom prst="rect">
              <a:avLst/>
            </a:prstGeom>
          </p:spPr>
        </p:pic>
        <p:sp>
          <p:nvSpPr>
            <p:cNvPr id="266" name="Oval 265"/>
            <p:cNvSpPr/>
            <p:nvPr/>
          </p:nvSpPr>
          <p:spPr bwMode="auto">
            <a:xfrm>
              <a:off x="2918110" y="543043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1656378" y="543725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7" name="Picture 286"/>
            <p:cNvPicPr>
              <a:picLocks noChangeAspect="1"/>
            </p:cNvPicPr>
            <p:nvPr/>
          </p:nvPicPr>
          <p:blipFill>
            <a:blip r:embed="rId8">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5300"/>
                      </a14:imgEffect>
                      <a14:imgEffect>
                        <a14:saturation sat="400000"/>
                      </a14:imgEffect>
                      <a14:imgEffect>
                        <a14:brightnessContrast bright="22000" contrast="100000"/>
                      </a14:imgEffect>
                    </a14:imgLayer>
                  </a14:imgProps>
                </a:ext>
              </a:extLst>
            </a:blip>
            <a:stretch>
              <a:fillRect/>
            </a:stretch>
          </p:blipFill>
          <p:spPr>
            <a:xfrm>
              <a:off x="1731259" y="5748889"/>
              <a:ext cx="571098" cy="122160"/>
            </a:xfrm>
            <a:prstGeom prst="rect">
              <a:avLst/>
            </a:prstGeom>
          </p:spPr>
        </p:pic>
        <p:pic>
          <p:nvPicPr>
            <p:cNvPr id="289" name="Picture 288"/>
            <p:cNvPicPr>
              <a:picLocks noChangeAspect="1"/>
            </p:cNvPicPr>
            <p:nvPr/>
          </p:nvPicPr>
          <p:blipFill rotWithShape="1">
            <a:blip r:embed="rId10">
              <a:duotone>
                <a:schemeClr val="accent2">
                  <a:shade val="45000"/>
                  <a:satMod val="135000"/>
                </a:schemeClr>
                <a:prstClr val="white"/>
              </a:duotone>
              <a:extLst>
                <a:ext uri="{BEBA8EAE-BF5A-486C-A8C5-ECC9F3942E4B}">
                  <a14:imgProps xmlns:a14="http://schemas.microsoft.com/office/drawing/2010/main">
                    <a14:imgLayer r:embed="rId11">
                      <a14:imgEffect>
                        <a14:saturation sat="300000"/>
                      </a14:imgEffect>
                    </a14:imgLayer>
                  </a14:imgProps>
                </a:ext>
              </a:extLst>
            </a:blip>
            <a:srcRect t="30510" b="30510"/>
            <a:stretch/>
          </p:blipFill>
          <p:spPr>
            <a:xfrm>
              <a:off x="3052561" y="5710228"/>
              <a:ext cx="476728" cy="185832"/>
            </a:xfrm>
            <a:prstGeom prst="rect">
              <a:avLst/>
            </a:prstGeom>
          </p:spPr>
        </p:pic>
        <p:grpSp>
          <p:nvGrpSpPr>
            <p:cNvPr id="18" name="Group 17"/>
            <p:cNvGrpSpPr/>
            <p:nvPr/>
          </p:nvGrpSpPr>
          <p:grpSpPr>
            <a:xfrm>
              <a:off x="415110" y="5437257"/>
              <a:ext cx="745425" cy="745425"/>
              <a:chOff x="415110" y="5437257"/>
              <a:chExt cx="745425" cy="745425"/>
            </a:xfrm>
          </p:grpSpPr>
          <p:sp>
            <p:nvSpPr>
              <p:cNvPr id="269" name="Oval 268"/>
              <p:cNvSpPr/>
              <p:nvPr/>
            </p:nvSpPr>
            <p:spPr bwMode="auto">
              <a:xfrm>
                <a:off x="415110" y="5437257"/>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12">
                <a:duotone>
                  <a:schemeClr val="accent2">
                    <a:shade val="45000"/>
                    <a:satMod val="135000"/>
                  </a:schemeClr>
                  <a:prstClr val="white"/>
                </a:duotone>
              </a:blip>
              <a:stretch>
                <a:fillRect/>
              </a:stretch>
            </p:blipFill>
            <p:spPr>
              <a:xfrm>
                <a:off x="481047" y="5646925"/>
                <a:ext cx="607640" cy="303820"/>
              </a:xfrm>
              <a:prstGeom prst="rect">
                <a:avLst/>
              </a:prstGeom>
            </p:spPr>
          </p:pic>
        </p:grpSp>
        <p:sp>
          <p:nvSpPr>
            <p:cNvPr id="123" name="Freeform 5"/>
            <p:cNvSpPr>
              <a:spLocks noChangeAspect="1" noEditPoints="1"/>
            </p:cNvSpPr>
            <p:nvPr/>
          </p:nvSpPr>
          <p:spPr bwMode="black">
            <a:xfrm>
              <a:off x="1864428" y="2130688"/>
              <a:ext cx="338431" cy="339462"/>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endParaRPr>
            </a:p>
          </p:txBody>
        </p:sp>
      </p:grpSp>
      <p:grpSp>
        <p:nvGrpSpPr>
          <p:cNvPr id="5" name="Group 4"/>
          <p:cNvGrpSpPr/>
          <p:nvPr/>
        </p:nvGrpSpPr>
        <p:grpSpPr>
          <a:xfrm>
            <a:off x="8662507" y="1699158"/>
            <a:ext cx="3255113" cy="4632518"/>
            <a:chOff x="13685837" y="1976919"/>
            <a:chExt cx="3256037" cy="4633832"/>
          </a:xfrm>
        </p:grpSpPr>
        <p:sp>
          <p:nvSpPr>
            <p:cNvPr id="103" name="Oval 102"/>
            <p:cNvSpPr/>
            <p:nvPr/>
          </p:nvSpPr>
          <p:spPr bwMode="auto">
            <a:xfrm flipH="1">
              <a:off x="16181469"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4" name="Oval 103"/>
            <p:cNvSpPr/>
            <p:nvPr/>
          </p:nvSpPr>
          <p:spPr bwMode="auto">
            <a:xfrm flipH="1">
              <a:off x="1368583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9" name="Oval 108"/>
            <p:cNvSpPr/>
            <p:nvPr/>
          </p:nvSpPr>
          <p:spPr bwMode="auto">
            <a:xfrm flipH="1">
              <a:off x="16181469"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
              </a:r>
              <a:b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b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Oval 109"/>
            <p:cNvSpPr/>
            <p:nvPr/>
          </p:nvSpPr>
          <p:spPr bwMode="auto">
            <a:xfrm flipH="1">
              <a:off x="14933654"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1" name="Oval 110"/>
            <p:cNvSpPr/>
            <p:nvPr/>
          </p:nvSpPr>
          <p:spPr bwMode="auto">
            <a:xfrm flipH="1">
              <a:off x="14933654"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2" name="Oval 111"/>
            <p:cNvSpPr/>
            <p:nvPr/>
          </p:nvSpPr>
          <p:spPr bwMode="auto">
            <a:xfrm flipH="1">
              <a:off x="13685838" y="3119504"/>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3" name="Oval 112"/>
            <p:cNvSpPr/>
            <p:nvPr/>
          </p:nvSpPr>
          <p:spPr bwMode="auto">
            <a:xfrm flipH="1">
              <a:off x="13685838"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spc="-5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13"/>
            <a:stretch>
              <a:fillRect/>
            </a:stretch>
          </p:blipFill>
          <p:spPr>
            <a:xfrm>
              <a:off x="13875458" y="2167918"/>
              <a:ext cx="323821" cy="323821"/>
            </a:xfrm>
            <a:prstGeom prst="rect">
              <a:avLst/>
            </a:prstGeom>
          </p:spPr>
        </p:pic>
        <p:pic>
          <p:nvPicPr>
            <p:cNvPr id="115" name="Picture 114"/>
            <p:cNvPicPr>
              <a:picLocks noChangeAspect="1"/>
            </p:cNvPicPr>
            <p:nvPr/>
          </p:nvPicPr>
          <p:blipFill>
            <a:blip r:embed="rId14"/>
            <a:stretch>
              <a:fillRect/>
            </a:stretch>
          </p:blipFill>
          <p:spPr>
            <a:xfrm>
              <a:off x="15092032" y="2119643"/>
              <a:ext cx="410201" cy="410198"/>
            </a:xfrm>
            <a:prstGeom prst="rect">
              <a:avLst/>
            </a:prstGeom>
          </p:spPr>
        </p:pic>
        <p:pic>
          <p:nvPicPr>
            <p:cNvPr id="124" name="Picture 123"/>
            <p:cNvPicPr>
              <a:picLocks noChangeAspect="1"/>
            </p:cNvPicPr>
            <p:nvPr/>
          </p:nvPicPr>
          <p:blipFill>
            <a:blip r:embed="rId15"/>
            <a:stretch>
              <a:fillRect/>
            </a:stretch>
          </p:blipFill>
          <p:spPr>
            <a:xfrm>
              <a:off x="16367454" y="2156181"/>
              <a:ext cx="365410" cy="365410"/>
            </a:xfrm>
            <a:prstGeom prst="rect">
              <a:avLst/>
            </a:prstGeom>
          </p:spPr>
        </p:pic>
        <p:sp>
          <p:nvSpPr>
            <p:cNvPr id="125" name="Rectangle 124"/>
            <p:cNvSpPr/>
            <p:nvPr/>
          </p:nvSpPr>
          <p:spPr bwMode="auto">
            <a:xfrm flipH="1">
              <a:off x="16181468" y="3813625"/>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Functions</a:t>
              </a:r>
            </a:p>
          </p:txBody>
        </p:sp>
        <p:sp>
          <p:nvSpPr>
            <p:cNvPr id="126" name="Rectangle 125"/>
            <p:cNvSpPr/>
            <p:nvPr/>
          </p:nvSpPr>
          <p:spPr bwMode="auto">
            <a:xfrm flipH="1">
              <a:off x="1368583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Machine Learning</a:t>
              </a:r>
            </a:p>
          </p:txBody>
        </p:sp>
        <p:sp>
          <p:nvSpPr>
            <p:cNvPr id="127" name="Rectangle 126"/>
            <p:cNvSpPr/>
            <p:nvPr/>
          </p:nvSpPr>
          <p:spPr bwMode="auto">
            <a:xfrm flipH="1">
              <a:off x="16181468"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SQL Database</a:t>
              </a:r>
            </a:p>
          </p:txBody>
        </p:sp>
        <p:sp>
          <p:nvSpPr>
            <p:cNvPr id="128" name="Rectangle 127"/>
            <p:cNvSpPr/>
            <p:nvPr/>
          </p:nvSpPr>
          <p:spPr bwMode="auto">
            <a:xfrm flipH="1">
              <a:off x="14724417" y="3813625"/>
              <a:ext cx="1163896"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BLOB Storage</a:t>
              </a:r>
            </a:p>
          </p:txBody>
        </p:sp>
        <p:sp>
          <p:nvSpPr>
            <p:cNvPr id="129" name="Rectangle 128"/>
            <p:cNvSpPr/>
            <p:nvPr/>
          </p:nvSpPr>
          <p:spPr bwMode="auto">
            <a:xfrm flipH="1">
              <a:off x="14933653"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Azure Search</a:t>
              </a:r>
            </a:p>
          </p:txBody>
        </p:sp>
        <p:sp>
          <p:nvSpPr>
            <p:cNvPr id="130" name="Rectangle 129"/>
            <p:cNvSpPr/>
            <p:nvPr/>
          </p:nvSpPr>
          <p:spPr bwMode="auto">
            <a:xfrm flipH="1">
              <a:off x="13685837" y="3836354"/>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err="1">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DocDB</a:t>
              </a: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31" name="Rectangle 130"/>
            <p:cNvSpPr/>
            <p:nvPr/>
          </p:nvSpPr>
          <p:spPr bwMode="auto">
            <a:xfrm flipH="1">
              <a:off x="13685837"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spc="-50" dirty="0" err="1">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IoT</a:t>
              </a:r>
              <a:r>
                <a:rPr lang="en-US" sz="1000" kern="0" spc="-5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/Event Hub</a:t>
              </a:r>
            </a:p>
          </p:txBody>
        </p:sp>
        <p:pic>
          <p:nvPicPr>
            <p:cNvPr id="132" name="Picture 131"/>
            <p:cNvPicPr>
              <a:picLocks noChangeAspect="1"/>
            </p:cNvPicPr>
            <p:nvPr/>
          </p:nvPicPr>
          <p:blipFill>
            <a:blip r:embed="rId16"/>
            <a:stretch>
              <a:fillRect/>
            </a:stretch>
          </p:blipFill>
          <p:spPr>
            <a:xfrm>
              <a:off x="13895073" y="3329839"/>
              <a:ext cx="318430" cy="318428"/>
            </a:xfrm>
            <a:prstGeom prst="rect">
              <a:avLst/>
            </a:prstGeom>
          </p:spPr>
        </p:pic>
        <p:pic>
          <p:nvPicPr>
            <p:cNvPr id="137" name="Picture 136"/>
            <p:cNvPicPr>
              <a:picLocks noChangeAspect="1"/>
            </p:cNvPicPr>
            <p:nvPr/>
          </p:nvPicPr>
          <p:blipFill>
            <a:blip r:embed="rId17"/>
            <a:stretch>
              <a:fillRect/>
            </a:stretch>
          </p:blipFill>
          <p:spPr>
            <a:xfrm>
              <a:off x="15128224" y="3281965"/>
              <a:ext cx="350516" cy="350514"/>
            </a:xfrm>
            <a:prstGeom prst="rect">
              <a:avLst/>
            </a:prstGeom>
          </p:spPr>
        </p:pic>
        <p:pic>
          <p:nvPicPr>
            <p:cNvPr id="138" name="Picture 137"/>
            <p:cNvPicPr>
              <a:picLocks noChangeAspect="1"/>
            </p:cNvPicPr>
            <p:nvPr/>
          </p:nvPicPr>
          <p:blipFill>
            <a:blip r:embed="rId18"/>
            <a:stretch>
              <a:fillRect/>
            </a:stretch>
          </p:blipFill>
          <p:spPr>
            <a:xfrm>
              <a:off x="13886985" y="4465556"/>
              <a:ext cx="336042" cy="336042"/>
            </a:xfrm>
            <a:prstGeom prst="rect">
              <a:avLst/>
            </a:prstGeom>
          </p:spPr>
        </p:pic>
        <p:pic>
          <p:nvPicPr>
            <p:cNvPr id="139" name="Picture 138"/>
            <p:cNvPicPr>
              <a:picLocks noChangeAspect="1"/>
            </p:cNvPicPr>
            <p:nvPr/>
          </p:nvPicPr>
          <p:blipFill>
            <a:blip r:embed="rId19">
              <a:clrChange>
                <a:clrFrom>
                  <a:srgbClr val="FFFFFF"/>
                </a:clrFrom>
                <a:clrTo>
                  <a:srgbClr val="FFFFFF">
                    <a:alpha val="0"/>
                  </a:srgbClr>
                </a:clrTo>
              </a:clrChange>
            </a:blip>
            <a:stretch>
              <a:fillRect/>
            </a:stretch>
          </p:blipFill>
          <p:spPr>
            <a:xfrm>
              <a:off x="16158443" y="3266884"/>
              <a:ext cx="783431" cy="404948"/>
            </a:xfrm>
            <a:prstGeom prst="rect">
              <a:avLst/>
            </a:prstGeom>
          </p:spPr>
        </p:pic>
        <p:sp>
          <p:nvSpPr>
            <p:cNvPr id="140" name="Oval 139"/>
            <p:cNvSpPr/>
            <p:nvPr/>
          </p:nvSpPr>
          <p:spPr bwMode="auto">
            <a:xfrm flipH="1">
              <a:off x="14933653"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41" name="Rectangle 140"/>
            <p:cNvSpPr/>
            <p:nvPr/>
          </p:nvSpPr>
          <p:spPr bwMode="auto">
            <a:xfrm flipH="1">
              <a:off x="14933652"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HD Insight</a:t>
              </a:r>
            </a:p>
          </p:txBody>
        </p:sp>
        <p:sp>
          <p:nvSpPr>
            <p:cNvPr id="142" name="Oval 141"/>
            <p:cNvSpPr/>
            <p:nvPr/>
          </p:nvSpPr>
          <p:spPr bwMode="auto">
            <a:xfrm flipH="1">
              <a:off x="1618146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43" name="Rectangle 142"/>
            <p:cNvSpPr/>
            <p:nvPr/>
          </p:nvSpPr>
          <p:spPr bwMode="auto">
            <a:xfrm flipH="1">
              <a:off x="1618146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Site Recovery</a:t>
              </a:r>
            </a:p>
          </p:txBody>
        </p:sp>
        <p:pic>
          <p:nvPicPr>
            <p:cNvPr id="144" name="Picture 143"/>
            <p:cNvPicPr>
              <a:picLocks noChangeAspect="1"/>
            </p:cNvPicPr>
            <p:nvPr/>
          </p:nvPicPr>
          <p:blipFill>
            <a:blip r:embed="rId20"/>
            <a:stretch>
              <a:fillRect/>
            </a:stretch>
          </p:blipFill>
          <p:spPr>
            <a:xfrm>
              <a:off x="15095615" y="4429712"/>
              <a:ext cx="407730" cy="407730"/>
            </a:xfrm>
            <a:prstGeom prst="rect">
              <a:avLst/>
            </a:prstGeom>
          </p:spPr>
        </p:pic>
        <p:pic>
          <p:nvPicPr>
            <p:cNvPr id="145" name="Picture 144"/>
            <p:cNvPicPr>
              <a:picLocks noChangeAspect="1"/>
            </p:cNvPicPr>
            <p:nvPr/>
          </p:nvPicPr>
          <p:blipFill>
            <a:blip r:embed="rId21"/>
            <a:stretch>
              <a:fillRect/>
            </a:stretch>
          </p:blipFill>
          <p:spPr>
            <a:xfrm>
              <a:off x="16353164" y="4428516"/>
              <a:ext cx="393988" cy="393988"/>
            </a:xfrm>
            <a:prstGeom prst="rect">
              <a:avLst/>
            </a:prstGeom>
          </p:spPr>
        </p:pic>
        <p:sp>
          <p:nvSpPr>
            <p:cNvPr id="153" name="Rectangle 152"/>
            <p:cNvSpPr/>
            <p:nvPr/>
          </p:nvSpPr>
          <p:spPr bwMode="auto">
            <a:xfrm flipH="1">
              <a:off x="1368583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Tables</a:t>
              </a:r>
            </a:p>
          </p:txBody>
        </p:sp>
        <p:sp>
          <p:nvSpPr>
            <p:cNvPr id="154" name="Oval 153"/>
            <p:cNvSpPr/>
            <p:nvPr/>
          </p:nvSpPr>
          <p:spPr bwMode="auto">
            <a:xfrm flipH="1">
              <a:off x="14933653"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5" name="Rectangle 154"/>
            <p:cNvSpPr/>
            <p:nvPr/>
          </p:nvSpPr>
          <p:spPr bwMode="auto">
            <a:xfrm flipH="1">
              <a:off x="14933652"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Cognitive Services</a:t>
              </a:r>
            </a:p>
          </p:txBody>
        </p:sp>
        <p:sp>
          <p:nvSpPr>
            <p:cNvPr id="156" name="Oval 155"/>
            <p:cNvSpPr/>
            <p:nvPr/>
          </p:nvSpPr>
          <p:spPr bwMode="auto">
            <a:xfrm flipH="1">
              <a:off x="16181468"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7" name="Rectangle 156"/>
            <p:cNvSpPr/>
            <p:nvPr/>
          </p:nvSpPr>
          <p:spPr bwMode="auto">
            <a:xfrm flipH="1">
              <a:off x="1618146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DNS</a:t>
              </a:r>
            </a:p>
          </p:txBody>
        </p:sp>
        <p:pic>
          <p:nvPicPr>
            <p:cNvPr id="158" name="Picture 157"/>
            <p:cNvPicPr>
              <a:picLocks noChangeAspect="1"/>
            </p:cNvPicPr>
            <p:nvPr/>
          </p:nvPicPr>
          <p:blipFill>
            <a:blip r:embed="rId22"/>
            <a:stretch>
              <a:fillRect/>
            </a:stretch>
          </p:blipFill>
          <p:spPr>
            <a:xfrm>
              <a:off x="16359980" y="5639121"/>
              <a:ext cx="376514" cy="376512"/>
            </a:xfrm>
            <a:prstGeom prst="rect">
              <a:avLst/>
            </a:prstGeom>
          </p:spPr>
        </p:pic>
        <p:grpSp>
          <p:nvGrpSpPr>
            <p:cNvPr id="160" name="Group 159"/>
            <p:cNvGrpSpPr/>
            <p:nvPr/>
          </p:nvGrpSpPr>
          <p:grpSpPr>
            <a:xfrm>
              <a:off x="13685838" y="5468533"/>
              <a:ext cx="745425" cy="745425"/>
              <a:chOff x="8677795" y="5316133"/>
              <a:chExt cx="745425" cy="745425"/>
            </a:xfrm>
          </p:grpSpPr>
          <p:sp>
            <p:nvSpPr>
              <p:cNvPr id="161" name="Oval 160"/>
              <p:cNvSpPr/>
              <p:nvPr/>
            </p:nvSpPr>
            <p:spPr bwMode="auto">
              <a:xfrm flipH="1">
                <a:off x="8677795" y="53161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2" name="Picture 161"/>
              <p:cNvPicPr>
                <a:picLocks noChangeAspect="1"/>
              </p:cNvPicPr>
              <p:nvPr/>
            </p:nvPicPr>
            <p:blipFill>
              <a:blip r:embed="rId23"/>
              <a:stretch>
                <a:fillRect/>
              </a:stretch>
            </p:blipFill>
            <p:spPr>
              <a:xfrm>
                <a:off x="8868611" y="5495925"/>
                <a:ext cx="367482" cy="367482"/>
              </a:xfrm>
              <a:prstGeom prst="rect">
                <a:avLst/>
              </a:prstGeom>
            </p:spPr>
          </p:pic>
        </p:grpSp>
        <p:pic>
          <p:nvPicPr>
            <p:cNvPr id="100" name="Picture 99"/>
            <p:cNvPicPr>
              <a:picLocks noChangeAspect="1"/>
            </p:cNvPicPr>
            <p:nvPr/>
          </p:nvPicPr>
          <p:blipFill>
            <a:blip r:embed="rId24"/>
            <a:stretch>
              <a:fillRect/>
            </a:stretch>
          </p:blipFill>
          <p:spPr>
            <a:xfrm>
              <a:off x="15103358" y="5638238"/>
              <a:ext cx="406014" cy="406014"/>
            </a:xfrm>
            <a:prstGeom prst="rect">
              <a:avLst/>
            </a:prstGeom>
          </p:spPr>
        </p:pic>
      </p:grpSp>
      <p:pic>
        <p:nvPicPr>
          <p:cNvPr id="6" name="Picture 5"/>
          <p:cNvPicPr>
            <a:picLocks noChangeAspect="1"/>
          </p:cNvPicPr>
          <p:nvPr/>
        </p:nvPicPr>
        <p:blipFill>
          <a:blip r:embed="rId25"/>
          <a:stretch>
            <a:fillRect/>
          </a:stretch>
        </p:blipFill>
        <p:spPr>
          <a:xfrm>
            <a:off x="4923022" y="2599404"/>
            <a:ext cx="2555652" cy="2468530"/>
          </a:xfrm>
          <a:prstGeom prst="rect">
            <a:avLst/>
          </a:prstGeom>
        </p:spPr>
      </p:pic>
    </p:spTree>
    <p:extLst>
      <p:ext uri="{BB962C8B-B14F-4D97-AF65-F5344CB8AC3E}">
        <p14:creationId xmlns:p14="http://schemas.microsoft.com/office/powerpoint/2010/main" val="2645270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 presetClass="emph" presetSubtype="0" accel="100000" autoRev="1" fill="hold" nodeType="withEffect">
                                  <p:stCondLst>
                                    <p:cond delay="0"/>
                                  </p:stCondLst>
                                  <p:childTnLst>
                                    <p:animScale>
                                      <p:cBhvr>
                                        <p:cTn id="9" dur="500" fill="hold"/>
                                        <p:tgtEl>
                                          <p:spTgt spid="8"/>
                                        </p:tgtEl>
                                      </p:cBhvr>
                                      <p:by x="60000" y="60000"/>
                                    </p:animScale>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5"/>
                                        </p:tgtEl>
                                      </p:cBhvr>
                                      <p:by x="0" y="0"/>
                                    </p:animScale>
                                  </p:childTnLst>
                                </p:cTn>
                              </p:par>
                              <p:par>
                                <p:cTn id="24" presetID="42" presetClass="path" presetSubtype="0" decel="100000" fill="hold" nodeType="withEffect">
                                  <p:stCondLst>
                                    <p:cond delay="500"/>
                                  </p:stCondLst>
                                  <p:childTnLst>
                                    <p:animMotion origin="layout" path="M -0.13544 0.00068 L 1.05693E-6 1.42079E-6 " pathEditMode="relative" rAng="0" ptsTypes="AA">
                                      <p:cBhvr>
                                        <p:cTn id="25" dur="500" fill="hold"/>
                                        <p:tgtEl>
                                          <p:spTgt spid="5"/>
                                        </p:tgtEl>
                                        <p:attrNameLst>
                                          <p:attrName>ppt_x</p:attrName>
                                          <p:attrName>ppt_y</p:attrName>
                                        </p:attrNameLst>
                                      </p:cBhvr>
                                      <p:rCtr x="6765" y="-45"/>
                                    </p:animMotion>
                                  </p:childTnLst>
                                </p:cTn>
                              </p:par>
                              <p:par>
                                <p:cTn id="26" presetID="1" presetClass="entr" presetSubtype="0" fill="hold" nodeType="withEffect">
                                  <p:stCondLst>
                                    <p:cond delay="500"/>
                                  </p:stCondLst>
                                  <p:childTnLst>
                                    <p:set>
                                      <p:cBhvr>
                                        <p:cTn id="27" dur="1" fill="hold">
                                          <p:stCondLst>
                                            <p:cond delay="0"/>
                                          </p:stCondLst>
                                        </p:cTn>
                                        <p:tgtEl>
                                          <p:spTgt spid="19"/>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500" fill="hold"/>
                                        <p:tgtEl>
                                          <p:spTgt spid="19"/>
                                        </p:tgtEl>
                                      </p:cBhvr>
                                      <p:by x="0" y="0"/>
                                    </p:animScale>
                                  </p:childTnLst>
                                </p:cTn>
                              </p:par>
                              <p:par>
                                <p:cTn id="30" presetID="42" presetClass="path" presetSubtype="0" decel="100000" fill="hold" nodeType="withEffect">
                                  <p:stCondLst>
                                    <p:cond delay="500"/>
                                  </p:stCondLst>
                                  <p:childTnLst>
                                    <p:animMotion origin="layout" path="M 0.13544 0.00091 L -9.446E-7 -2.10168E-6 " pathEditMode="relative" rAng="0" ptsTypes="AA">
                                      <p:cBhvr>
                                        <p:cTn id="31" dur="500" fill="hold"/>
                                        <p:tgtEl>
                                          <p:spTgt spid="19"/>
                                        </p:tgtEl>
                                        <p:attrNameLst>
                                          <p:attrName>ppt_x</p:attrName>
                                          <p:attrName>ppt_y</p:attrName>
                                        </p:attrNameLst>
                                      </p:cBhvr>
                                      <p:rCtr x="-677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5174745" y="298226"/>
            <a:ext cx="6575310" cy="3201812"/>
          </a:xfrm>
          <a:prstGeom prst="rect">
            <a:avLst/>
          </a:prstGeom>
        </p:spPr>
        <p:txBody>
          <a:bodyPr lIns="182802" tIns="146241" rIns="182802"/>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sz="3199" dirty="0">
                <a:gradFill>
                  <a:gsLst>
                    <a:gs pos="1250">
                      <a:schemeClr val="tx2"/>
                    </a:gs>
                    <a:gs pos="99000">
                      <a:schemeClr val="tx2"/>
                    </a:gs>
                  </a:gsLst>
                  <a:lin ang="5400000" scaled="0"/>
                </a:gradFill>
              </a:rPr>
              <a:t>Cloud APIs and </a:t>
            </a:r>
            <a:br>
              <a:rPr sz="3199" dirty="0">
                <a:gradFill>
                  <a:gsLst>
                    <a:gs pos="1250">
                      <a:schemeClr val="tx2"/>
                    </a:gs>
                    <a:gs pos="99000">
                      <a:schemeClr val="tx2"/>
                    </a:gs>
                  </a:gsLst>
                  <a:lin ang="5400000" scaled="0"/>
                </a:gradFill>
              </a:rPr>
            </a:br>
            <a:r>
              <a:rPr sz="3199" dirty="0">
                <a:gradFill>
                  <a:gsLst>
                    <a:gs pos="1250">
                      <a:schemeClr val="tx2"/>
                    </a:gs>
                    <a:gs pos="99000">
                      <a:schemeClr val="tx2"/>
                    </a:gs>
                  </a:gsLst>
                  <a:lin ang="5400000" scaled="0"/>
                </a:gradFill>
              </a:rPr>
              <a:t>platform functionality</a:t>
            </a:r>
          </a:p>
          <a:p>
            <a:pPr marL="228469" lvl="1" indent="-228469">
              <a:spcBef>
                <a:spcPts val="1197"/>
              </a:spcBef>
            </a:pPr>
            <a:r>
              <a:rPr sz="2000" dirty="0">
                <a:gradFill>
                  <a:gsLst>
                    <a:gs pos="18841">
                      <a:srgbClr val="505050"/>
                    </a:gs>
                    <a:gs pos="64000">
                      <a:srgbClr val="505050"/>
                    </a:gs>
                  </a:gsLst>
                  <a:lin ang="5400000" scaled="0"/>
                </a:gradFill>
              </a:rPr>
              <a:t>Dozens of built-in connectors</a:t>
            </a:r>
          </a:p>
          <a:p>
            <a:pPr marL="228469" lvl="1" indent="-228469">
              <a:spcBef>
                <a:spcPts val="1197"/>
              </a:spcBef>
            </a:pPr>
            <a:r>
              <a:rPr sz="2000" dirty="0">
                <a:gradFill>
                  <a:gsLst>
                    <a:gs pos="18841">
                      <a:srgbClr val="505050"/>
                    </a:gs>
                    <a:gs pos="64000">
                      <a:srgbClr val="505050"/>
                    </a:gs>
                  </a:gsLst>
                  <a:lin ang="5400000" scaled="0"/>
                </a:gradFill>
              </a:rPr>
              <a:t>Hosted and managed within the platform</a:t>
            </a:r>
          </a:p>
          <a:p>
            <a:pPr marL="228469" lvl="1" indent="-228469">
              <a:spcBef>
                <a:spcPts val="1197"/>
              </a:spcBef>
            </a:pPr>
            <a:r>
              <a:rPr sz="2000" dirty="0">
                <a:gradFill>
                  <a:gsLst>
                    <a:gs pos="18841">
                      <a:srgbClr val="505050"/>
                    </a:gs>
                    <a:gs pos="64000">
                      <a:srgbClr val="505050"/>
                    </a:gs>
                  </a:gsLst>
                  <a:lin ang="5400000" scaled="0"/>
                </a:gradFill>
              </a:rPr>
              <a:t>Scales to meet your needs </a:t>
            </a:r>
          </a:p>
          <a:p>
            <a:pPr marL="228469" lvl="1" indent="-228469">
              <a:spcBef>
                <a:spcPts val="1197"/>
              </a:spcBef>
            </a:pPr>
            <a:r>
              <a:rPr sz="2000" dirty="0">
                <a:gradFill>
                  <a:gsLst>
                    <a:gs pos="18841">
                      <a:srgbClr val="505050"/>
                    </a:gs>
                    <a:gs pos="64000">
                      <a:srgbClr val="505050"/>
                    </a:gs>
                  </a:gsLst>
                  <a:lin ang="5400000" scaled="0"/>
                </a:gradFill>
              </a:rPr>
              <a:t>First class designer experience</a:t>
            </a:r>
          </a:p>
          <a:p>
            <a:pPr marL="228469" lvl="1" indent="-228469">
              <a:spcBef>
                <a:spcPts val="1197"/>
              </a:spcBef>
            </a:pPr>
            <a:r>
              <a:rPr sz="2000" dirty="0">
                <a:gradFill>
                  <a:gsLst>
                    <a:gs pos="18841">
                      <a:srgbClr val="505050"/>
                    </a:gs>
                    <a:gs pos="64000">
                      <a:srgbClr val="505050"/>
                    </a:gs>
                  </a:gsLst>
                  <a:lin ang="5400000" scaled="0"/>
                </a:gradFill>
              </a:rPr>
              <a:t>Rapid development</a:t>
            </a:r>
          </a:p>
        </p:txBody>
      </p:sp>
      <p:sp>
        <p:nvSpPr>
          <p:cNvPr id="12" name="Text Placeholder 2"/>
          <p:cNvSpPr txBox="1">
            <a:spLocks/>
          </p:cNvSpPr>
          <p:nvPr/>
        </p:nvSpPr>
        <p:spPr>
          <a:xfrm>
            <a:off x="5174748" y="3801932"/>
            <a:ext cx="6016386" cy="2732214"/>
          </a:xfrm>
          <a:prstGeom prst="rect">
            <a:avLst/>
          </a:prstGeom>
        </p:spPr>
        <p:txBody>
          <a:bodyPr vert="horz" wrap="square" lIns="182802" tIns="146241" rIns="182802" bIns="91388"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a:spcBef>
                <a:spcPct val="20000"/>
              </a:spcBef>
              <a:buClrTx/>
              <a:buNone/>
            </a:pPr>
            <a:r>
              <a:rPr lang="en-US" sz="3199" dirty="0">
                <a:gradFill>
                  <a:gsLst>
                    <a:gs pos="1250">
                      <a:schemeClr val="tx2"/>
                    </a:gs>
                    <a:gs pos="99000">
                      <a:schemeClr val="tx2"/>
                    </a:gs>
                  </a:gsLst>
                  <a:lin ang="5400000" scaled="0"/>
                </a:gradFill>
              </a:rPr>
              <a:t>API connections</a:t>
            </a:r>
          </a:p>
          <a:p>
            <a:pPr marL="228469" lvl="1" indent="-228469" defTabSz="913840">
              <a:spcBef>
                <a:spcPts val="1197"/>
              </a:spcBef>
            </a:pPr>
            <a:r>
              <a:rPr sz="2000" dirty="0">
                <a:gradFill>
                  <a:gsLst>
                    <a:gs pos="18841">
                      <a:srgbClr val="505050"/>
                    </a:gs>
                    <a:gs pos="64000">
                      <a:srgbClr val="505050"/>
                    </a:gs>
                  </a:gsLst>
                  <a:lin ang="5400000" scaled="0"/>
                </a:gradFill>
              </a:rPr>
              <a:t>Authenticate once and reuse</a:t>
            </a:r>
          </a:p>
          <a:p>
            <a:pPr marL="228469" lvl="1" indent="-228469" defTabSz="913840">
              <a:spcBef>
                <a:spcPts val="1197"/>
              </a:spcBef>
            </a:pPr>
            <a:r>
              <a:rPr sz="2000" dirty="0">
                <a:gradFill>
                  <a:gsLst>
                    <a:gs pos="18841">
                      <a:srgbClr val="505050"/>
                    </a:gs>
                    <a:gs pos="64000">
                      <a:srgbClr val="505050"/>
                    </a:gs>
                  </a:gsLst>
                  <a:lin ang="5400000" scaled="0"/>
                </a:gradFill>
              </a:rPr>
              <a:t>Differentiate connection configuration</a:t>
            </a:r>
          </a:p>
          <a:p>
            <a:pPr marL="228469" lvl="1" indent="-228469" defTabSz="913840">
              <a:spcBef>
                <a:spcPts val="1197"/>
              </a:spcBef>
            </a:pPr>
            <a:r>
              <a:rPr sz="2000" dirty="0">
                <a:gradFill>
                  <a:gsLst>
                    <a:gs pos="18841">
                      <a:srgbClr val="505050"/>
                    </a:gs>
                    <a:gs pos="64000">
                      <a:srgbClr val="505050"/>
                    </a:gs>
                  </a:gsLst>
                  <a:lin ang="5400000" scaled="0"/>
                </a:gradFill>
              </a:rPr>
              <a:t>Simple to deploy</a:t>
            </a:r>
          </a:p>
          <a:p>
            <a:pPr marL="228469" lvl="1" indent="-228469" defTabSz="913840">
              <a:spcBef>
                <a:spcPts val="1197"/>
              </a:spcBef>
            </a:pPr>
            <a:r>
              <a:rPr lang="en-US" sz="2000" dirty="0">
                <a:gradFill>
                  <a:gsLst>
                    <a:gs pos="18841">
                      <a:srgbClr val="505050"/>
                    </a:gs>
                    <a:gs pos="64000">
                      <a:srgbClr val="505050"/>
                    </a:gs>
                  </a:gsLst>
                  <a:lin ang="5400000" scaled="0"/>
                </a:gradFill>
              </a:rPr>
              <a:t>Portal experience for managing API Connections</a:t>
            </a:r>
            <a:endParaRPr sz="2000" dirty="0">
              <a:gradFill>
                <a:gsLst>
                  <a:gs pos="18841">
                    <a:srgbClr val="505050"/>
                  </a:gs>
                  <a:gs pos="64000">
                    <a:srgbClr val="505050"/>
                  </a:gs>
                </a:gsLst>
                <a:lin ang="5400000" scaled="0"/>
              </a:gradFill>
            </a:endParaRPr>
          </a:p>
        </p:txBody>
      </p:sp>
      <p:sp>
        <p:nvSpPr>
          <p:cNvPr id="2" name="Title 1"/>
          <p:cNvSpPr>
            <a:spLocks noGrp="1"/>
          </p:cNvSpPr>
          <p:nvPr>
            <p:ph type="title"/>
          </p:nvPr>
        </p:nvSpPr>
        <p:spPr/>
        <p:txBody>
          <a:bodyPr/>
          <a:lstStyle/>
          <a:p>
            <a:r>
              <a:rPr lang="en-US" dirty="0"/>
              <a:t>Managed connectors</a:t>
            </a:r>
            <a:br>
              <a:rPr lang="en-US" dirty="0"/>
            </a:br>
            <a:endParaRPr lang="en-US" dirty="0"/>
          </a:p>
        </p:txBody>
      </p:sp>
      <p:pic>
        <p:nvPicPr>
          <p:cNvPr id="13" name="Picture 12"/>
          <p:cNvPicPr>
            <a:picLocks noChangeAspect="1"/>
          </p:cNvPicPr>
          <p:nvPr/>
        </p:nvPicPr>
        <p:blipFill>
          <a:blip r:embed="rId3"/>
          <a:stretch>
            <a:fillRect/>
          </a:stretch>
        </p:blipFill>
        <p:spPr>
          <a:xfrm>
            <a:off x="598913" y="2626668"/>
            <a:ext cx="3541878" cy="3531699"/>
          </a:xfrm>
          <a:prstGeom prst="rect">
            <a:avLst/>
          </a:prstGeom>
        </p:spPr>
      </p:pic>
      <p:grpSp>
        <p:nvGrpSpPr>
          <p:cNvPr id="6" name="Group 5"/>
          <p:cNvGrpSpPr/>
          <p:nvPr/>
        </p:nvGrpSpPr>
        <p:grpSpPr>
          <a:xfrm>
            <a:off x="1315850" y="3300695"/>
            <a:ext cx="2145145" cy="2072131"/>
            <a:chOff x="4955432" y="2841876"/>
            <a:chExt cx="2513616" cy="2513616"/>
          </a:xfrm>
        </p:grpSpPr>
        <p:pic>
          <p:nvPicPr>
            <p:cNvPr id="7" name="Picture 6"/>
            <p:cNvPicPr>
              <a:picLocks noChangeAspect="1"/>
            </p:cNvPicPr>
            <p:nvPr/>
          </p:nvPicPr>
          <p:blipFill>
            <a:blip r:embed="rId4"/>
            <a:stretch>
              <a:fillRect/>
            </a:stretch>
          </p:blipFill>
          <p:spPr>
            <a:xfrm>
              <a:off x="4955432" y="2841876"/>
              <a:ext cx="2513616" cy="2513616"/>
            </a:xfrm>
            <a:prstGeom prst="rect">
              <a:avLst/>
            </a:prstGeom>
          </p:spPr>
        </p:pic>
        <p:pic>
          <p:nvPicPr>
            <p:cNvPr id="9" name="Picture 8"/>
            <p:cNvPicPr>
              <a:picLocks noChangeAspect="1"/>
            </p:cNvPicPr>
            <p:nvPr/>
          </p:nvPicPr>
          <p:blipFill>
            <a:blip r:embed="rId5"/>
            <a:stretch>
              <a:fillRect/>
            </a:stretch>
          </p:blipFill>
          <p:spPr>
            <a:xfrm>
              <a:off x="5553506" y="3693499"/>
              <a:ext cx="716688" cy="716688"/>
            </a:xfrm>
            <a:prstGeom prst="rect">
              <a:avLst/>
            </a:prstGeom>
          </p:spPr>
        </p:pic>
      </p:grpSp>
    </p:spTree>
    <p:extLst>
      <p:ext uri="{BB962C8B-B14F-4D97-AF65-F5344CB8AC3E}">
        <p14:creationId xmlns:p14="http://schemas.microsoft.com/office/powerpoint/2010/main" val="6943663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750"/>
                                  </p:stCondLst>
                                  <p:childTnLst>
                                    <p:animMotion origin="layout" path="M 1.73602E-6 4.72084E-6 L 1.73602E-6 0.0665 " pathEditMode="relative" rAng="0" ptsTypes="AA">
                                      <p:cBhvr>
                                        <p:cTn id="9" dur="700" spd="-100000" fill="hold"/>
                                        <p:tgtEl>
                                          <p:spTgt spid="8"/>
                                        </p:tgtEl>
                                        <p:attrNameLst>
                                          <p:attrName>ppt_x</p:attrName>
                                          <p:attrName>ppt_y</p:attrName>
                                        </p:attrNameLst>
                                      </p:cBhvr>
                                      <p:rCtr x="0" y="3314"/>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4552E-6 -8.71539E-7 L -1.4552E-6 0.0665 " pathEditMode="relative" rAng="0" ptsTypes="AA">
                                      <p:cBhvr>
                                        <p:cTn id="16" dur="700" spd="-100000" fill="hold"/>
                                        <p:tgtEl>
                                          <p:spTgt spid="12"/>
                                        </p:tgtEl>
                                        <p:attrNameLst>
                                          <p:attrName>ppt_x</p:attrName>
                                          <p:attrName>ppt_y</p:attrName>
                                        </p:attrNameLst>
                                      </p:cBhvr>
                                      <p:rCtr x="0" y="33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216383" y="121524"/>
            <a:ext cx="2130713" cy="2121689"/>
            <a:chOff x="274639" y="4613736"/>
            <a:chExt cx="2132223" cy="2123195"/>
          </a:xfrm>
        </p:grpSpPr>
        <p:sp>
          <p:nvSpPr>
            <p:cNvPr id="11" name="Rectangle 10"/>
            <p:cNvSpPr/>
            <p:nvPr/>
          </p:nvSpPr>
          <p:spPr>
            <a:xfrm>
              <a:off x="274639" y="4933237"/>
              <a:ext cx="2132223" cy="1803694"/>
            </a:xfrm>
            <a:prstGeom prst="rect">
              <a:avLst/>
            </a:prstGeom>
          </p:spPr>
          <p:txBody>
            <a:bodyPr wrap="square" lIns="182750" tIns="91376" bIns="91376">
              <a:spAutoFit/>
            </a:bodyPr>
            <a:lstStyle/>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HTTP, HTTPS</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HTTP </a:t>
              </a:r>
              <a:r>
                <a:rPr lang="en-US" sz="1020" kern="0" err="1">
                  <a:gradFill>
                    <a:gsLst>
                      <a:gs pos="10145">
                        <a:srgbClr val="505050"/>
                      </a:gs>
                      <a:gs pos="30000">
                        <a:srgbClr val="505050"/>
                      </a:gs>
                    </a:gsLst>
                    <a:lin ang="5400000" scaled="0"/>
                  </a:gradFill>
                </a:rPr>
                <a:t>Webhook</a:t>
              </a:r>
              <a:r>
                <a:rPr lang="en-US" sz="1020" kern="0">
                  <a:gradFill>
                    <a:gsLst>
                      <a:gs pos="10145">
                        <a:srgbClr val="505050"/>
                      </a:gs>
                      <a:gs pos="30000">
                        <a:srgbClr val="505050"/>
                      </a:gs>
                    </a:gsLst>
                    <a:lin ang="5400000" scaled="0"/>
                  </a:gradFill>
                </a:rPr>
                <a:t> </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FTP, SFTP</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SMTP</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RSS</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Compose, Query, Parse JSON</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Wait</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Terminate</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Workflow</a:t>
              </a:r>
            </a:p>
          </p:txBody>
        </p:sp>
        <p:sp>
          <p:nvSpPr>
            <p:cNvPr id="13" name="Rectangle 12"/>
            <p:cNvSpPr/>
            <p:nvPr/>
          </p:nvSpPr>
          <p:spPr>
            <a:xfrm>
              <a:off x="274639" y="4613736"/>
              <a:ext cx="2103322" cy="439202"/>
            </a:xfrm>
            <a:prstGeom prst="rect">
              <a:avLst/>
            </a:prstGeom>
          </p:spPr>
          <p:txBody>
            <a:bodyPr wrap="none" lIns="182750" tIns="91376" rIns="182750" bIns="91376">
              <a:spAutoFit/>
            </a:bodyPr>
            <a:lstStyle/>
            <a:p>
              <a:pPr defTabSz="931785">
                <a:lnSpc>
                  <a:spcPct val="90000"/>
                </a:lnSpc>
              </a:pPr>
              <a:r>
                <a:rPr lang="en-US" sz="1801" kern="0">
                  <a:solidFill>
                    <a:srgbClr val="7030A0"/>
                  </a:solidFill>
                </a:rPr>
                <a:t>Protocols/Native</a:t>
              </a:r>
            </a:p>
          </p:txBody>
        </p:sp>
      </p:grpSp>
      <p:grpSp>
        <p:nvGrpSpPr>
          <p:cNvPr id="6" name="Group 5"/>
          <p:cNvGrpSpPr/>
          <p:nvPr/>
        </p:nvGrpSpPr>
        <p:grpSpPr>
          <a:xfrm>
            <a:off x="10212279" y="2408694"/>
            <a:ext cx="2662918" cy="2127738"/>
            <a:chOff x="2557958" y="4613736"/>
            <a:chExt cx="2664809" cy="2129251"/>
          </a:xfrm>
        </p:grpSpPr>
        <p:sp>
          <p:nvSpPr>
            <p:cNvPr id="16" name="Rectangle 15"/>
            <p:cNvSpPr/>
            <p:nvPr/>
          </p:nvSpPr>
          <p:spPr>
            <a:xfrm>
              <a:off x="2557958" y="4933237"/>
              <a:ext cx="2122361" cy="1809750"/>
            </a:xfrm>
            <a:prstGeom prst="rect">
              <a:avLst/>
            </a:prstGeom>
          </p:spPr>
          <p:txBody>
            <a:bodyPr wrap="square" lIns="182750" tIns="91376" bIns="91376">
              <a:spAutoFit/>
            </a:bodyPr>
            <a:lstStyle/>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XML Validation</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Transform XML (+Mapper)</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Flat File Encode</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Flat File Decode</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X12</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EDIFACT</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AS2</a:t>
              </a:r>
            </a:p>
            <a:p>
              <a:pPr marL="172893" indent="-172893" defTabSz="931785">
                <a:spcAft>
                  <a:spcPts val="150"/>
                </a:spcAft>
                <a:buFont typeface="Arial" panose="020B0604020202020204" pitchFamily="34" charset="0"/>
                <a:buChar char="•"/>
              </a:pPr>
              <a:r>
                <a:rPr lang="en-US" sz="1020" kern="0">
                  <a:gradFill>
                    <a:gsLst>
                      <a:gs pos="10145">
                        <a:srgbClr val="505050"/>
                      </a:gs>
                      <a:gs pos="30000">
                        <a:srgbClr val="505050"/>
                      </a:gs>
                    </a:gsLst>
                    <a:lin ang="5400000" scaled="0"/>
                  </a:gradFill>
                </a:rPr>
                <a:t>Integration Account Artifact Lookup</a:t>
              </a:r>
            </a:p>
          </p:txBody>
        </p:sp>
        <p:sp>
          <p:nvSpPr>
            <p:cNvPr id="17" name="Rectangle 16"/>
            <p:cNvSpPr/>
            <p:nvPr/>
          </p:nvSpPr>
          <p:spPr>
            <a:xfrm>
              <a:off x="2563000" y="4613736"/>
              <a:ext cx="2659767" cy="439203"/>
            </a:xfrm>
            <a:prstGeom prst="rect">
              <a:avLst/>
            </a:prstGeom>
          </p:spPr>
          <p:txBody>
            <a:bodyPr wrap="square" lIns="182750" tIns="91376" rIns="182750" bIns="91376">
              <a:spAutoFit/>
            </a:bodyPr>
            <a:lstStyle/>
            <a:p>
              <a:pPr defTabSz="931785">
                <a:lnSpc>
                  <a:spcPct val="90000"/>
                </a:lnSpc>
              </a:pPr>
              <a:r>
                <a:rPr lang="en-US" sz="1801" kern="0">
                  <a:solidFill>
                    <a:srgbClr val="7030A0"/>
                  </a:solidFill>
                </a:rPr>
                <a:t>XML &amp; EDI</a:t>
              </a:r>
            </a:p>
          </p:txBody>
        </p:sp>
      </p:grpSp>
      <p:grpSp>
        <p:nvGrpSpPr>
          <p:cNvPr id="7" name="Group 6"/>
          <p:cNvGrpSpPr/>
          <p:nvPr/>
        </p:nvGrpSpPr>
        <p:grpSpPr>
          <a:xfrm>
            <a:off x="10212279" y="4295927"/>
            <a:ext cx="1850131" cy="2153663"/>
            <a:chOff x="4870166" y="4613736"/>
            <a:chExt cx="1851442" cy="2155186"/>
          </a:xfrm>
        </p:grpSpPr>
        <p:sp>
          <p:nvSpPr>
            <p:cNvPr id="18" name="Rectangle 17"/>
            <p:cNvSpPr/>
            <p:nvPr/>
          </p:nvSpPr>
          <p:spPr>
            <a:xfrm>
              <a:off x="4983816" y="4613736"/>
              <a:ext cx="1067835" cy="439201"/>
            </a:xfrm>
            <a:prstGeom prst="rect">
              <a:avLst/>
            </a:prstGeom>
          </p:spPr>
          <p:txBody>
            <a:bodyPr wrap="none" lIns="182750" tIns="91376" rIns="182750" bIns="91376">
              <a:spAutoFit/>
            </a:bodyPr>
            <a:lstStyle/>
            <a:p>
              <a:pPr defTabSz="931785">
                <a:lnSpc>
                  <a:spcPct val="90000"/>
                </a:lnSpc>
              </a:pPr>
              <a:r>
                <a:rPr lang="en-US" sz="1801" kern="0">
                  <a:solidFill>
                    <a:srgbClr val="7030A0"/>
                  </a:solidFill>
                </a:rPr>
                <a:t>Hybrid</a:t>
              </a:r>
            </a:p>
          </p:txBody>
        </p:sp>
        <p:sp>
          <p:nvSpPr>
            <p:cNvPr id="19" name="TextBox 18"/>
            <p:cNvSpPr txBox="1"/>
            <p:nvPr/>
          </p:nvSpPr>
          <p:spPr>
            <a:xfrm>
              <a:off x="4870166" y="4933237"/>
              <a:ext cx="1851442" cy="1835685"/>
            </a:xfrm>
            <a:prstGeom prst="rect">
              <a:avLst/>
            </a:prstGeom>
          </p:spPr>
          <p:txBody>
            <a:bodyPr wrap="square" lIns="182750" tIns="91376" bIns="91376">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176447" indent="-176447" defTabSz="950938"/>
              <a:r>
                <a:rPr lang="en-US" sz="1020" kern="0">
                  <a:gradFill>
                    <a:gsLst>
                      <a:gs pos="10145">
                        <a:srgbClr val="505050"/>
                      </a:gs>
                      <a:gs pos="30000">
                        <a:srgbClr val="505050"/>
                      </a:gs>
                    </a:gsLst>
                    <a:lin ang="5400000" scaled="0"/>
                  </a:gradFill>
                </a:rPr>
                <a:t>BizTalk Server</a:t>
              </a:r>
            </a:p>
            <a:p>
              <a:pPr marL="176447" indent="-176447" defTabSz="950938"/>
              <a:r>
                <a:rPr lang="en-US" sz="1020" kern="0">
                  <a:gradFill>
                    <a:gsLst>
                      <a:gs pos="10145">
                        <a:srgbClr val="505050"/>
                      </a:gs>
                      <a:gs pos="30000">
                        <a:srgbClr val="505050"/>
                      </a:gs>
                    </a:gsLst>
                    <a:lin ang="5400000" scaled="0"/>
                  </a:gradFill>
                </a:rPr>
                <a:t>File System</a:t>
              </a:r>
            </a:p>
            <a:p>
              <a:pPr marL="176447" indent="-176447" defTabSz="950938"/>
              <a:r>
                <a:rPr lang="en-US" sz="1020" kern="0">
                  <a:gradFill>
                    <a:gsLst>
                      <a:gs pos="10145">
                        <a:srgbClr val="505050"/>
                      </a:gs>
                      <a:gs pos="30000">
                        <a:srgbClr val="505050"/>
                      </a:gs>
                    </a:gsLst>
                    <a:lin ang="5400000" scaled="0"/>
                  </a:gradFill>
                </a:rPr>
                <a:t>IBM DB2</a:t>
              </a:r>
            </a:p>
            <a:p>
              <a:pPr marL="176447" indent="-176447" defTabSz="950938"/>
              <a:r>
                <a:rPr lang="en-US" sz="1020" kern="0">
                  <a:gradFill>
                    <a:gsLst>
                      <a:gs pos="10145">
                        <a:srgbClr val="505050"/>
                      </a:gs>
                      <a:gs pos="30000">
                        <a:srgbClr val="505050"/>
                      </a:gs>
                    </a:gsLst>
                    <a:lin ang="5400000" scaled="0"/>
                  </a:gradFill>
                </a:rPr>
                <a:t>Informix</a:t>
              </a:r>
            </a:p>
            <a:p>
              <a:pPr marL="176447" indent="-176447" defTabSz="950938"/>
              <a:r>
                <a:rPr lang="en-US" sz="1020" kern="0">
                  <a:gradFill>
                    <a:gsLst>
                      <a:gs pos="10145">
                        <a:srgbClr val="505050"/>
                      </a:gs>
                      <a:gs pos="30000">
                        <a:srgbClr val="505050"/>
                      </a:gs>
                    </a:gsLst>
                    <a:lin ang="5400000" scaled="0"/>
                  </a:gradFill>
                </a:rPr>
                <a:t>SharePoint Server</a:t>
              </a:r>
            </a:p>
            <a:p>
              <a:pPr marL="176447" indent="-176447" defTabSz="950938"/>
              <a:r>
                <a:rPr lang="en-US" sz="1020" kern="0">
                  <a:gradFill>
                    <a:gsLst>
                      <a:gs pos="10145">
                        <a:srgbClr val="505050"/>
                      </a:gs>
                      <a:gs pos="30000">
                        <a:srgbClr val="505050"/>
                      </a:gs>
                    </a:gsLst>
                    <a:lin ang="5400000" scaled="0"/>
                  </a:gradFill>
                </a:rPr>
                <a:t>SQL Server</a:t>
              </a:r>
            </a:p>
            <a:p>
              <a:pPr marL="176447" indent="-176447" defTabSz="950938"/>
              <a:r>
                <a:rPr lang="en-US" sz="1020" kern="0">
                  <a:gradFill>
                    <a:gsLst>
                      <a:gs pos="10145">
                        <a:srgbClr val="505050"/>
                      </a:gs>
                      <a:gs pos="30000">
                        <a:srgbClr val="505050"/>
                      </a:gs>
                    </a:gsLst>
                    <a:lin ang="5400000" scaled="0"/>
                  </a:gradFill>
                </a:rPr>
                <a:t>SAP</a:t>
              </a:r>
            </a:p>
            <a:p>
              <a:pPr marL="176447" indent="-176447" defTabSz="950938"/>
              <a:r>
                <a:rPr lang="en-US" sz="1020" kern="0" err="1">
                  <a:gradFill>
                    <a:gsLst>
                      <a:gs pos="10145">
                        <a:srgbClr val="505050"/>
                      </a:gs>
                      <a:gs pos="30000">
                        <a:srgbClr val="505050"/>
                      </a:gs>
                    </a:gsLst>
                    <a:lin ang="5400000" scaled="0"/>
                  </a:gradFill>
                </a:rPr>
                <a:t>Websphere</a:t>
              </a:r>
              <a:r>
                <a:rPr lang="en-US" sz="1020" kern="0">
                  <a:gradFill>
                    <a:gsLst>
                      <a:gs pos="10145">
                        <a:srgbClr val="505050"/>
                      </a:gs>
                      <a:gs pos="30000">
                        <a:srgbClr val="505050"/>
                      </a:gs>
                    </a:gsLst>
                    <a:lin ang="5400000" scaled="0"/>
                  </a:gradFill>
                </a:rPr>
                <a:t> MQ</a:t>
              </a:r>
            </a:p>
            <a:p>
              <a:pPr marL="0" indent="0" defTabSz="950938">
                <a:buNone/>
              </a:pPr>
              <a:endParaRPr lang="en-US" sz="1020" kern="0">
                <a:gradFill>
                  <a:gsLst>
                    <a:gs pos="10145">
                      <a:srgbClr val="505050"/>
                    </a:gs>
                    <a:gs pos="30000">
                      <a:srgbClr val="505050"/>
                    </a:gs>
                  </a:gsLst>
                  <a:lin ang="5400000" scaled="0"/>
                </a:gradFill>
              </a:endParaRPr>
            </a:p>
          </p:txBody>
        </p:sp>
      </p:grpSp>
      <p:pic>
        <p:nvPicPr>
          <p:cNvPr id="20" name="Picture 19"/>
          <p:cNvPicPr>
            <a:picLocks noChangeAspect="1"/>
          </p:cNvPicPr>
          <p:nvPr/>
        </p:nvPicPr>
        <p:blipFill>
          <a:blip r:embed="rId3"/>
          <a:stretch>
            <a:fillRect/>
          </a:stretch>
        </p:blipFill>
        <p:spPr>
          <a:xfrm>
            <a:off x="600510" y="2626917"/>
            <a:ext cx="3540875" cy="3530697"/>
          </a:xfrm>
          <a:prstGeom prst="rect">
            <a:avLst/>
          </a:prstGeom>
        </p:spPr>
      </p:pic>
      <p:sp>
        <p:nvSpPr>
          <p:cNvPr id="21" name="Title 1"/>
          <p:cNvSpPr>
            <a:spLocks noGrp="1"/>
          </p:cNvSpPr>
          <p:nvPr>
            <p:ph type="title"/>
          </p:nvPr>
        </p:nvSpPr>
        <p:spPr>
          <a:xfrm>
            <a:off x="275482" y="295730"/>
            <a:ext cx="3865902" cy="917444"/>
          </a:xfrm>
        </p:spPr>
        <p:txBody>
          <a:bodyPr/>
          <a:lstStyle/>
          <a:p>
            <a:r>
              <a:rPr lang="en-US"/>
              <a:t>Spectrum of connectors</a:t>
            </a:r>
          </a:p>
        </p:txBody>
      </p:sp>
      <p:grpSp>
        <p:nvGrpSpPr>
          <p:cNvPr id="69" name="Group 68"/>
          <p:cNvGrpSpPr/>
          <p:nvPr/>
        </p:nvGrpSpPr>
        <p:grpSpPr>
          <a:xfrm>
            <a:off x="1317243" y="3300753"/>
            <a:ext cx="2144536" cy="2071543"/>
            <a:chOff x="4955432" y="2841876"/>
            <a:chExt cx="2513616" cy="2513616"/>
          </a:xfrm>
        </p:grpSpPr>
        <p:pic>
          <p:nvPicPr>
            <p:cNvPr id="70" name="Picture 69"/>
            <p:cNvPicPr>
              <a:picLocks noChangeAspect="1"/>
            </p:cNvPicPr>
            <p:nvPr/>
          </p:nvPicPr>
          <p:blipFill>
            <a:blip r:embed="rId4"/>
            <a:stretch>
              <a:fillRect/>
            </a:stretch>
          </p:blipFill>
          <p:spPr>
            <a:xfrm>
              <a:off x="4955432" y="2841876"/>
              <a:ext cx="2513616" cy="2513616"/>
            </a:xfrm>
            <a:prstGeom prst="rect">
              <a:avLst/>
            </a:prstGeom>
          </p:spPr>
        </p:pic>
        <p:pic>
          <p:nvPicPr>
            <p:cNvPr id="71" name="Picture 70"/>
            <p:cNvPicPr>
              <a:picLocks noChangeAspect="1"/>
            </p:cNvPicPr>
            <p:nvPr/>
          </p:nvPicPr>
          <p:blipFill>
            <a:blip r:embed="rId5"/>
            <a:stretch>
              <a:fillRect/>
            </a:stretch>
          </p:blipFill>
          <p:spPr>
            <a:xfrm>
              <a:off x="5553506" y="3693499"/>
              <a:ext cx="716688" cy="716688"/>
            </a:xfrm>
            <a:prstGeom prst="rect">
              <a:avLst/>
            </a:prstGeom>
          </p:spPr>
        </p:pic>
      </p:grpSp>
      <p:grpSp>
        <p:nvGrpSpPr>
          <p:cNvPr id="3" name="Group 2"/>
          <p:cNvGrpSpPr/>
          <p:nvPr/>
        </p:nvGrpSpPr>
        <p:grpSpPr>
          <a:xfrm>
            <a:off x="4376732" y="141185"/>
            <a:ext cx="6489047" cy="5486946"/>
            <a:chOff x="-1065106" y="-40762"/>
            <a:chExt cx="6529420" cy="4146299"/>
          </a:xfrm>
        </p:grpSpPr>
        <p:sp>
          <p:nvSpPr>
            <p:cNvPr id="8" name="Rectangle 7"/>
            <p:cNvSpPr/>
            <p:nvPr/>
          </p:nvSpPr>
          <p:spPr>
            <a:xfrm>
              <a:off x="-999945" y="-40762"/>
              <a:ext cx="864821" cy="331655"/>
            </a:xfrm>
            <a:prstGeom prst="rect">
              <a:avLst/>
            </a:prstGeom>
          </p:spPr>
          <p:txBody>
            <a:bodyPr wrap="none" lIns="182750" tIns="91376" rIns="182750" bIns="91376">
              <a:spAutoFit/>
            </a:bodyPr>
            <a:lstStyle/>
            <a:p>
              <a:pPr defTabSz="931785">
                <a:lnSpc>
                  <a:spcPct val="90000"/>
                </a:lnSpc>
              </a:pPr>
              <a:r>
                <a:rPr lang="en-US" sz="1801" kern="0">
                  <a:solidFill>
                    <a:srgbClr val="7030A0"/>
                  </a:solidFill>
                </a:rPr>
                <a:t>SaaS</a:t>
              </a:r>
            </a:p>
          </p:txBody>
        </p:sp>
        <p:sp>
          <p:nvSpPr>
            <p:cNvPr id="5" name="TextBox 4"/>
            <p:cNvSpPr txBox="1">
              <a:spLocks/>
            </p:cNvSpPr>
            <p:nvPr/>
          </p:nvSpPr>
          <p:spPr>
            <a:xfrm>
              <a:off x="-1065106" y="196135"/>
              <a:ext cx="6529420" cy="3909402"/>
            </a:xfrm>
            <a:prstGeom prst="rect">
              <a:avLst/>
            </a:prstGeom>
            <a:noFill/>
          </p:spPr>
          <p:txBody>
            <a:bodyPr wrap="square" lIns="182725" tIns="146180" rIns="182725" bIns="0" numCol="3" rtlCol="0">
              <a:noAutofit/>
            </a:bodyPr>
            <a:lstStyle/>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appFigures</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Asana</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API Management</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App Services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Automation</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Cognitive Face API</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Cognitive LUIS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Cognitive Text Analytics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Data Lake Store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Document DB</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Functions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Machine Learning</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Resource Manager</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Service Bus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SQL</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Storage Blob</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Azure Storage Queues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Basecamp</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Bing Search</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BitBucket</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Bitly</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Blogger</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Box</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Buffer</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Campfire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Chatter</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Common Data Service</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Disqus</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DocuSign</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Dropbox</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Dynamics AX Online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Dynamics CRM Online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Dynamics CRM Service Bus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Dynamics Financials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Dynamics Operations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Easy </a:t>
              </a:r>
              <a:r>
                <a:rPr lang="en-US" sz="1020" kern="0" dirty="0" err="1">
                  <a:gradFill>
                    <a:gsLst>
                      <a:gs pos="10145">
                        <a:srgbClr val="505050"/>
                      </a:gs>
                      <a:gs pos="30000">
                        <a:srgbClr val="505050"/>
                      </a:gs>
                    </a:gsLst>
                    <a:lin ang="5400000" scaled="0"/>
                  </a:gradFill>
                </a:rPr>
                <a:t>Redmine</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Eventbrite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Facebook</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Freshdesk</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GitHub</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Gmail</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Google Calendar</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Google Contacts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Google Drive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Google Sheets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Google Tasks</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GoTo</a:t>
              </a:r>
              <a:r>
                <a:rPr lang="en-US" sz="1020" kern="0" dirty="0">
                  <a:gradFill>
                    <a:gsLst>
                      <a:gs pos="10145">
                        <a:srgbClr val="505050"/>
                      </a:gs>
                      <a:gs pos="30000">
                        <a:srgbClr val="505050"/>
                      </a:gs>
                    </a:gsLst>
                    <a:lin ang="5400000" scaled="0"/>
                  </a:gradFill>
                </a:rPr>
                <a:t> Meeting</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GoTo</a:t>
              </a:r>
              <a:r>
                <a:rPr lang="en-US" sz="1020" kern="0" dirty="0">
                  <a:gradFill>
                    <a:gsLst>
                      <a:gs pos="10145">
                        <a:srgbClr val="505050"/>
                      </a:gs>
                      <a:gs pos="30000">
                        <a:srgbClr val="505050"/>
                      </a:gs>
                    </a:gsLst>
                    <a:lin ang="5400000" scaled="0"/>
                  </a:gradFill>
                </a:rPr>
                <a:t> Training</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GoTo</a:t>
              </a:r>
              <a:r>
                <a:rPr lang="en-US" sz="1020" kern="0" dirty="0">
                  <a:gradFill>
                    <a:gsLst>
                      <a:gs pos="10145">
                        <a:srgbClr val="505050"/>
                      </a:gs>
                      <a:gs pos="30000">
                        <a:srgbClr val="505050"/>
                      </a:gs>
                    </a:gsLst>
                    <a:lin ang="5400000" scaled="0"/>
                  </a:gradFill>
                </a:rPr>
                <a:t> Webinar</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Harvest</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HelloSign</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Infusionsoft</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JIRA</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Insightly</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Instagram</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Instapaper</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MailChimp</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Mandrill</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Medium</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Microsoft Project Online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Microsoft Translator</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MSN Weather</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Office 365</a:t>
              </a:r>
            </a:p>
            <a:p>
              <a:pPr marL="172893" indent="-172893" defTabSz="931785">
                <a:spcAft>
                  <a:spcPts val="150"/>
                </a:spcAft>
                <a:buFont typeface="Arial" panose="020B0604020202020204" pitchFamily="34" charset="0"/>
                <a:buChar char="•"/>
              </a:pPr>
              <a:r>
                <a:rPr lang="en-US" altLang="ja-JP" sz="1020" kern="0" dirty="0">
                  <a:gradFill>
                    <a:gsLst>
                      <a:gs pos="10145">
                        <a:srgbClr val="505050"/>
                      </a:gs>
                      <a:gs pos="30000">
                        <a:srgbClr val="505050"/>
                      </a:gs>
                    </a:gsLst>
                    <a:lin ang="5400000" scaled="0"/>
                  </a:gradFill>
                </a:rPr>
                <a:t>Office</a:t>
              </a:r>
              <a:r>
                <a:rPr lang="ja-JP" altLang="en-US" sz="1020" kern="0" dirty="0">
                  <a:gradFill>
                    <a:gsLst>
                      <a:gs pos="10145">
                        <a:srgbClr val="505050"/>
                      </a:gs>
                      <a:gs pos="30000">
                        <a:srgbClr val="505050"/>
                      </a:gs>
                    </a:gsLst>
                    <a:lin ang="5400000" scaled="0"/>
                  </a:gradFill>
                </a:rPr>
                <a:t> </a:t>
              </a:r>
              <a:r>
                <a:rPr lang="en-US" altLang="ja-JP" sz="1020" kern="0" dirty="0">
                  <a:gradFill>
                    <a:gsLst>
                      <a:gs pos="10145">
                        <a:srgbClr val="505050"/>
                      </a:gs>
                      <a:gs pos="30000">
                        <a:srgbClr val="505050"/>
                      </a:gs>
                    </a:gsLst>
                    <a:lin ang="5400000" scaled="0"/>
                  </a:gradFill>
                </a:rPr>
                <a:t>365</a:t>
              </a:r>
              <a:r>
                <a:rPr lang="ja-JP" altLang="en-US" sz="1020" kern="0" dirty="0">
                  <a:gradFill>
                    <a:gsLst>
                      <a:gs pos="10145">
                        <a:srgbClr val="505050"/>
                      </a:gs>
                      <a:gs pos="30000">
                        <a:srgbClr val="505050"/>
                      </a:gs>
                    </a:gsLst>
                    <a:lin ang="5400000" scaled="0"/>
                  </a:gradFill>
                </a:rPr>
                <a:t> </a:t>
              </a:r>
              <a:r>
                <a:rPr lang="en-US" altLang="ja-JP" sz="1020" kern="0" dirty="0">
                  <a:gradFill>
                    <a:gsLst>
                      <a:gs pos="10145">
                        <a:srgbClr val="505050"/>
                      </a:gs>
                      <a:gs pos="30000">
                        <a:srgbClr val="505050"/>
                      </a:gs>
                    </a:gsLst>
                    <a:lin ang="5400000" scaled="0"/>
                  </a:gradFill>
                </a:rPr>
                <a:t>Users</a:t>
              </a:r>
            </a:p>
            <a:p>
              <a:pPr marL="172893" indent="-172893" defTabSz="931785">
                <a:spcAft>
                  <a:spcPts val="150"/>
                </a:spcAft>
                <a:buFont typeface="Arial" panose="020B0604020202020204" pitchFamily="34" charset="0"/>
                <a:buChar char="•"/>
              </a:pPr>
              <a:r>
                <a:rPr lang="en-US" altLang="ja-JP" sz="1020" kern="0" dirty="0">
                  <a:gradFill>
                    <a:gsLst>
                      <a:gs pos="10145">
                        <a:srgbClr val="505050"/>
                      </a:gs>
                      <a:gs pos="30000">
                        <a:srgbClr val="505050"/>
                      </a:gs>
                    </a:gsLst>
                    <a:lin ang="5400000" scaled="0"/>
                  </a:gradFill>
                </a:rPr>
                <a:t>Office 365 Video</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OneDrive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OneDrive for Business</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OneNote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Outlook.com</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Outlook Tasks</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PagerDuty</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Pinterest</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Pipedrive</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Power BI</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Project Online</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Redmine</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Salesforce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Salesforce Chatter</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SendGrid</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SharePoint Online </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Slack</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SmartSheet</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SparkPost</a:t>
              </a:r>
              <a:r>
                <a:rPr lang="en-US" sz="1020" kern="0" dirty="0">
                  <a:gradFill>
                    <a:gsLst>
                      <a:gs pos="10145">
                        <a:srgbClr val="505050"/>
                      </a:gs>
                      <a:gs pos="30000">
                        <a:srgbClr val="505050"/>
                      </a:gs>
                    </a:gsLst>
                    <a:lin ang="5400000" scaled="0"/>
                  </a:gradFill>
                </a:rPr>
                <a:t> </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Stripe</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Survey Monkey</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Todoist</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Trello</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Twilio</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Twitter</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Typeform</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UserVoice</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VS Team Services</a:t>
              </a:r>
            </a:p>
            <a:p>
              <a:pPr marL="172893" indent="-172893" defTabSz="931785">
                <a:spcAft>
                  <a:spcPts val="150"/>
                </a:spcAft>
                <a:buFont typeface="Arial" panose="020B0604020202020204" pitchFamily="34" charset="0"/>
                <a:buChar char="•"/>
              </a:pPr>
              <a:r>
                <a:rPr lang="en-US" sz="1020" kern="0" dirty="0" err="1">
                  <a:gradFill>
                    <a:gsLst>
                      <a:gs pos="10145">
                        <a:srgbClr val="505050"/>
                      </a:gs>
                      <a:gs pos="30000">
                        <a:srgbClr val="505050"/>
                      </a:gs>
                    </a:gsLst>
                    <a:lin ang="5400000" scaled="0"/>
                  </a:gradFill>
                </a:rPr>
                <a:t>Wordpress</a:t>
              </a:r>
              <a:endParaRPr lang="en-US" sz="1020" kern="0" dirty="0">
                <a:gradFill>
                  <a:gsLst>
                    <a:gs pos="10145">
                      <a:srgbClr val="505050"/>
                    </a:gs>
                    <a:gs pos="30000">
                      <a:srgbClr val="505050"/>
                    </a:gs>
                  </a:gsLst>
                  <a:lin ang="5400000" scaled="0"/>
                </a:gradFill>
              </a:endParaRP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Wunderlist</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Yammer</a:t>
              </a:r>
            </a:p>
            <a:p>
              <a:pPr marL="172893" indent="-172893" defTabSz="931785">
                <a:spcAft>
                  <a:spcPts val="150"/>
                </a:spcAft>
                <a:buFont typeface="Arial" panose="020B0604020202020204" pitchFamily="34" charset="0"/>
                <a:buChar char="•"/>
              </a:pPr>
              <a:r>
                <a:rPr lang="en-US" sz="1020" kern="0" dirty="0">
                  <a:gradFill>
                    <a:gsLst>
                      <a:gs pos="10145">
                        <a:srgbClr val="505050"/>
                      </a:gs>
                      <a:gs pos="30000">
                        <a:srgbClr val="505050"/>
                      </a:gs>
                    </a:gsLst>
                    <a:lin ang="5400000" scaled="0"/>
                  </a:gradFill>
                </a:rPr>
                <a:t>YouTube</a:t>
              </a:r>
            </a:p>
          </p:txBody>
        </p:sp>
      </p:grpSp>
      <p:sp>
        <p:nvSpPr>
          <p:cNvPr id="22" name="Rectangle 21"/>
          <p:cNvSpPr/>
          <p:nvPr/>
        </p:nvSpPr>
        <p:spPr bwMode="auto">
          <a:xfrm>
            <a:off x="4441489" y="923142"/>
            <a:ext cx="2113117" cy="27500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441489" y="3857302"/>
            <a:ext cx="1992741" cy="168146"/>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4441489" y="5297462"/>
            <a:ext cx="1992741" cy="193998"/>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441489" y="6030960"/>
            <a:ext cx="1992741" cy="346622"/>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6554606" y="560413"/>
            <a:ext cx="1895563" cy="57556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574787" y="5475294"/>
            <a:ext cx="1895563" cy="902288"/>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8592131" y="562456"/>
            <a:ext cx="1733718" cy="1111631"/>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617325" y="2229394"/>
            <a:ext cx="1708523" cy="346622"/>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8617325" y="3309813"/>
            <a:ext cx="1708523" cy="155541"/>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605337" y="5468532"/>
            <a:ext cx="1708523" cy="188970"/>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615112" y="5842390"/>
            <a:ext cx="1708523" cy="338218"/>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0538667" y="4693787"/>
            <a:ext cx="1708523" cy="159522"/>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0538667" y="5406359"/>
            <a:ext cx="1708523" cy="389518"/>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65422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400"/>
                                  </p:stCondLst>
                                  <p:childTnLst>
                                    <p:animMotion origin="layout" path="M -1.4603E-6 -2.19246E-6 L -1.4603E-6 0.0665 " pathEditMode="relative" rAng="0" ptsTypes="AA">
                                      <p:cBhvr>
                                        <p:cTn id="9" dur="700" spd="-100000" fill="hold"/>
                                        <p:tgtEl>
                                          <p:spTgt spid="3"/>
                                        </p:tgtEl>
                                        <p:attrNameLst>
                                          <p:attrName>ppt_x</p:attrName>
                                          <p:attrName>ppt_y</p:attrName>
                                        </p:attrNameLst>
                                      </p:cBhvr>
                                      <p:rCtr x="0" y="3314"/>
                                    </p:animMotion>
                                  </p:childTnLst>
                                </p:cTn>
                              </p:par>
                              <p:par>
                                <p:cTn id="10" presetID="10" presetClass="entr" presetSubtype="0" fill="hold"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400"/>
                                  </p:stCondLst>
                                  <p:childTnLst>
                                    <p:animMotion origin="layout" path="M 6.12714E-7 2.39219E-6 L 6.12714E-7 0.0665 " pathEditMode="relative" rAng="0" ptsTypes="AA">
                                      <p:cBhvr>
                                        <p:cTn id="14" dur="700" spd="-100000" fill="hold"/>
                                        <p:tgtEl>
                                          <p:spTgt spid="4"/>
                                        </p:tgtEl>
                                        <p:attrNameLst>
                                          <p:attrName>ppt_x</p:attrName>
                                          <p:attrName>ppt_y</p:attrName>
                                        </p:attrNameLst>
                                      </p:cBhvr>
                                      <p:rCtr x="0" y="3314"/>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400"/>
                                  </p:stCondLst>
                                  <p:childTnLst>
                                    <p:animMotion origin="layout" path="M 3.33333E-6 4.07407E-6 L 3.33333E-6 0.06643 " pathEditMode="relative" rAng="0" ptsTypes="AA">
                                      <p:cBhvr>
                                        <p:cTn id="19" dur="700" spd="-100000" fill="hold"/>
                                        <p:tgtEl>
                                          <p:spTgt spid="6"/>
                                        </p:tgtEl>
                                        <p:attrNameLst>
                                          <p:attrName>ppt_x</p:attrName>
                                          <p:attrName>ppt_y</p:attrName>
                                        </p:attrNameLst>
                                      </p:cBhvr>
                                      <p:rCtr x="0" y="3310"/>
                                    </p:animMotion>
                                  </p:childTnLst>
                                </p:cTn>
                              </p:par>
                              <p:par>
                                <p:cTn id="20" presetID="10" presetClass="entr" presetSubtype="0" fill="hold"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400"/>
                                  </p:stCondLst>
                                  <p:childTnLst>
                                    <p:animMotion origin="layout" path="M 4.2941E-6 -3.57694E-6 L 4.2941E-6 0.0665 " pathEditMode="relative" rAng="0" ptsTypes="AA">
                                      <p:cBhvr>
                                        <p:cTn id="24" dur="700" spd="-100000" fill="hold"/>
                                        <p:tgtEl>
                                          <p:spTgt spid="7"/>
                                        </p:tgtEl>
                                        <p:attrNameLst>
                                          <p:attrName>ppt_x</p:attrName>
                                          <p:attrName>ppt_y</p:attrName>
                                        </p:attrNameLst>
                                      </p:cBhvr>
                                      <p:rCtr x="0" y="331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48104" y="1489"/>
            <a:ext cx="7586609" cy="34957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7171" y="296182"/>
            <a:ext cx="4308227" cy="811963"/>
          </a:xfrm>
        </p:spPr>
        <p:txBody>
          <a:bodyPr/>
          <a:lstStyle/>
          <a:p>
            <a:r>
              <a:rPr lang="en-US" dirty="0"/>
              <a:t>Breadth of Azure services</a:t>
            </a:r>
          </a:p>
        </p:txBody>
      </p:sp>
      <p:sp>
        <p:nvSpPr>
          <p:cNvPr id="30" name="Rectangle 29"/>
          <p:cNvSpPr/>
          <p:nvPr/>
        </p:nvSpPr>
        <p:spPr bwMode="auto">
          <a:xfrm>
            <a:off x="7338211" y="810289"/>
            <a:ext cx="2465927" cy="2492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b="1" kern="0" spc="-50" dirty="0">
                <a:gradFill>
                  <a:gsLst>
                    <a:gs pos="6522">
                      <a:srgbClr val="71BFFF"/>
                    </a:gs>
                    <a:gs pos="24000">
                      <a:srgbClr val="71BFFF"/>
                    </a:gs>
                  </a:gsLst>
                  <a:lin ang="5400000" scaled="1"/>
                </a:gradFill>
                <a:latin typeface="Segoe UI"/>
                <a:ea typeface="Segoe UI" pitchFamily="34" charset="0"/>
                <a:cs typeface="Segoe UI" pitchFamily="34" charset="0"/>
              </a:rPr>
              <a:t>Azure Machine Learning</a:t>
            </a:r>
          </a:p>
        </p:txBody>
      </p:sp>
      <p:sp>
        <p:nvSpPr>
          <p:cNvPr id="33" name="Rectangle 32"/>
          <p:cNvSpPr/>
          <p:nvPr/>
        </p:nvSpPr>
        <p:spPr bwMode="auto">
          <a:xfrm>
            <a:off x="10669666" y="2864983"/>
            <a:ext cx="1322893" cy="2492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935" fontAlgn="base">
              <a:lnSpc>
                <a:spcPct val="90000"/>
              </a:lnSpc>
              <a:spcBef>
                <a:spcPct val="0"/>
              </a:spcBef>
              <a:spcAft>
                <a:spcPct val="0"/>
              </a:spcAft>
              <a:defRPr/>
            </a:pPr>
            <a:r>
              <a:rPr lang="en-US" kern="0" spc="-50" dirty="0">
                <a:gradFill>
                  <a:gsLst>
                    <a:gs pos="93233">
                      <a:srgbClr val="FFFFFF"/>
                    </a:gs>
                    <a:gs pos="76000">
                      <a:srgbClr val="FFFFFF"/>
                    </a:gs>
                  </a:gsLst>
                  <a:lin ang="5400000" scaled="1"/>
                </a:gradFill>
                <a:latin typeface="Segoe UI"/>
                <a:ea typeface="Segoe UI" pitchFamily="34" charset="0"/>
                <a:cs typeface="Segoe UI" pitchFamily="34" charset="0"/>
              </a:rPr>
              <a:t>BLOB Storage</a:t>
            </a:r>
          </a:p>
        </p:txBody>
      </p:sp>
      <p:sp>
        <p:nvSpPr>
          <p:cNvPr id="34" name="Rectangle 33"/>
          <p:cNvSpPr/>
          <p:nvPr/>
        </p:nvSpPr>
        <p:spPr bwMode="auto">
          <a:xfrm>
            <a:off x="6843693" y="2864946"/>
            <a:ext cx="1357966" cy="2492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kern="0" spc="-50" dirty="0">
                <a:gradFill>
                  <a:gsLst>
                    <a:gs pos="93233">
                      <a:srgbClr val="FFFFFF"/>
                    </a:gs>
                    <a:gs pos="76000">
                      <a:srgbClr val="FFFFFF"/>
                    </a:gs>
                  </a:gsLst>
                  <a:lin ang="5400000" scaled="1"/>
                </a:gradFill>
                <a:latin typeface="Segoe UI"/>
                <a:ea typeface="Segoe UI" pitchFamily="34" charset="0"/>
                <a:cs typeface="Segoe UI" pitchFamily="34" charset="0"/>
              </a:rPr>
              <a:t>IoT/Event Hub</a:t>
            </a:r>
          </a:p>
        </p:txBody>
      </p:sp>
      <p:sp>
        <p:nvSpPr>
          <p:cNvPr id="35" name="Rectangle 34"/>
          <p:cNvSpPr/>
          <p:nvPr/>
        </p:nvSpPr>
        <p:spPr bwMode="auto">
          <a:xfrm>
            <a:off x="8511291" y="2864983"/>
            <a:ext cx="1848744" cy="2492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935" fontAlgn="base">
              <a:lnSpc>
                <a:spcPct val="90000"/>
              </a:lnSpc>
              <a:spcBef>
                <a:spcPct val="0"/>
              </a:spcBef>
              <a:spcAft>
                <a:spcPct val="0"/>
              </a:spcAft>
              <a:defRPr/>
            </a:pPr>
            <a:r>
              <a:rPr lang="en-US" b="1" kern="0" spc="-50" dirty="0">
                <a:gradFill>
                  <a:gsLst>
                    <a:gs pos="6522">
                      <a:srgbClr val="71BFFF"/>
                    </a:gs>
                    <a:gs pos="24000">
                      <a:srgbClr val="71BFFF"/>
                    </a:gs>
                  </a:gsLst>
                  <a:lin ang="5400000" scaled="1"/>
                </a:gradFill>
                <a:latin typeface="Segoe UI"/>
                <a:ea typeface="Segoe UI" pitchFamily="34" charset="0"/>
                <a:cs typeface="Segoe UI" pitchFamily="34" charset="0"/>
              </a:rPr>
              <a:t>Cognitive Services</a:t>
            </a:r>
          </a:p>
        </p:txBody>
      </p:sp>
      <p:sp>
        <p:nvSpPr>
          <p:cNvPr id="36" name="Rectangle 35"/>
          <p:cNvSpPr/>
          <p:nvPr/>
        </p:nvSpPr>
        <p:spPr bwMode="auto">
          <a:xfrm>
            <a:off x="5296836" y="2864983"/>
            <a:ext cx="1237226" cy="2492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935" fontAlgn="base">
              <a:lnSpc>
                <a:spcPct val="90000"/>
              </a:lnSpc>
              <a:spcBef>
                <a:spcPct val="0"/>
              </a:spcBef>
              <a:spcAft>
                <a:spcPct val="0"/>
              </a:spcAft>
              <a:defRPr/>
            </a:pPr>
            <a:r>
              <a:rPr lang="en-US" kern="0" spc="-50" dirty="0">
                <a:gradFill>
                  <a:gsLst>
                    <a:gs pos="93233">
                      <a:srgbClr val="FFFFFF"/>
                    </a:gs>
                    <a:gs pos="76000">
                      <a:srgbClr val="FFFFFF"/>
                    </a:gs>
                  </a:gsLst>
                  <a:lin ang="5400000" scaled="1"/>
                </a:gradFill>
                <a:latin typeface="Segoe UI"/>
                <a:ea typeface="Segoe UI" pitchFamily="34" charset="0"/>
                <a:cs typeface="Segoe UI" pitchFamily="34" charset="0"/>
              </a:rPr>
              <a:t>Azure Search</a:t>
            </a:r>
          </a:p>
        </p:txBody>
      </p:sp>
      <p:sp>
        <p:nvSpPr>
          <p:cNvPr id="32" name="Rectangle 31"/>
          <p:cNvSpPr/>
          <p:nvPr/>
        </p:nvSpPr>
        <p:spPr bwMode="auto">
          <a:xfrm>
            <a:off x="10324657" y="1858774"/>
            <a:ext cx="1667903" cy="2492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935" fontAlgn="base">
              <a:lnSpc>
                <a:spcPct val="90000"/>
              </a:lnSpc>
              <a:spcBef>
                <a:spcPct val="0"/>
              </a:spcBef>
              <a:spcAft>
                <a:spcPct val="0"/>
              </a:spcAft>
              <a:defRPr/>
            </a:pPr>
            <a:r>
              <a:rPr lang="en-US" kern="0" spc="-50" dirty="0">
                <a:gradFill>
                  <a:gsLst>
                    <a:gs pos="93233">
                      <a:srgbClr val="FFFFFF"/>
                    </a:gs>
                    <a:gs pos="76000">
                      <a:srgbClr val="FFFFFF"/>
                    </a:gs>
                  </a:gsLst>
                  <a:lin ang="5400000" scaled="1"/>
                </a:gradFill>
                <a:latin typeface="Segoe UI"/>
                <a:ea typeface="Segoe UI" pitchFamily="34" charset="0"/>
                <a:cs typeface="Segoe UI" pitchFamily="34" charset="0"/>
              </a:rPr>
              <a:t>Azure Service Bus</a:t>
            </a:r>
          </a:p>
        </p:txBody>
      </p:sp>
      <p:sp>
        <p:nvSpPr>
          <p:cNvPr id="37" name="Rectangle 36"/>
          <p:cNvSpPr/>
          <p:nvPr/>
        </p:nvSpPr>
        <p:spPr bwMode="auto">
          <a:xfrm>
            <a:off x="5296837" y="1858774"/>
            <a:ext cx="989646" cy="2492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935" fontAlgn="base">
              <a:lnSpc>
                <a:spcPct val="90000"/>
              </a:lnSpc>
              <a:spcBef>
                <a:spcPct val="0"/>
              </a:spcBef>
              <a:spcAft>
                <a:spcPct val="0"/>
              </a:spcAft>
              <a:defRPr/>
            </a:pPr>
            <a:r>
              <a:rPr lang="en-US" b="1" kern="0" spc="-50" dirty="0">
                <a:gradFill>
                  <a:gsLst>
                    <a:gs pos="6522">
                      <a:srgbClr val="71BFFF"/>
                    </a:gs>
                    <a:gs pos="24000">
                      <a:srgbClr val="71BFFF"/>
                    </a:gs>
                  </a:gsLst>
                  <a:lin ang="5400000" scaled="1"/>
                </a:gradFill>
                <a:latin typeface="Segoe UI"/>
                <a:ea typeface="Segoe UI" pitchFamily="34" charset="0"/>
                <a:cs typeface="Segoe UI" pitchFamily="34" charset="0"/>
              </a:rPr>
              <a:t>Functions</a:t>
            </a:r>
          </a:p>
        </p:txBody>
      </p:sp>
      <p:sp>
        <p:nvSpPr>
          <p:cNvPr id="38" name="Rectangle 37"/>
          <p:cNvSpPr/>
          <p:nvPr/>
        </p:nvSpPr>
        <p:spPr bwMode="auto">
          <a:xfrm>
            <a:off x="9005657" y="1856259"/>
            <a:ext cx="674031" cy="25426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kern="0" spc="-50" dirty="0">
                <a:gradFill>
                  <a:gsLst>
                    <a:gs pos="93233">
                      <a:srgbClr val="FFFFFF"/>
                    </a:gs>
                    <a:gs pos="76000">
                      <a:srgbClr val="FFFFFF"/>
                    </a:gs>
                  </a:gsLst>
                  <a:lin ang="5400000" scaled="1"/>
                </a:gradFill>
                <a:latin typeface="Segoe UI"/>
                <a:ea typeface="Segoe UI" pitchFamily="34" charset="0"/>
                <a:cs typeface="Segoe UI" pitchFamily="34" charset="0"/>
              </a:rPr>
              <a:t>DocDB</a:t>
            </a:r>
          </a:p>
        </p:txBody>
      </p:sp>
      <p:sp>
        <p:nvSpPr>
          <p:cNvPr id="25" name="Rectangle 24"/>
          <p:cNvSpPr/>
          <p:nvPr/>
        </p:nvSpPr>
        <p:spPr bwMode="auto">
          <a:xfrm>
            <a:off x="10321314" y="810327"/>
            <a:ext cx="1671245" cy="2492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935" fontAlgn="base">
              <a:lnSpc>
                <a:spcPct val="90000"/>
              </a:lnSpc>
              <a:spcBef>
                <a:spcPct val="0"/>
              </a:spcBef>
              <a:spcAft>
                <a:spcPct val="0"/>
              </a:spcAft>
              <a:defRPr/>
            </a:pPr>
            <a:r>
              <a:rPr lang="en-US" kern="0" spc="-50" dirty="0">
                <a:gradFill>
                  <a:gsLst>
                    <a:gs pos="93233">
                      <a:srgbClr val="FFFFFF"/>
                    </a:gs>
                    <a:gs pos="76000">
                      <a:srgbClr val="FFFFFF"/>
                    </a:gs>
                  </a:gsLst>
                  <a:lin ang="5400000" scaled="1"/>
                </a:gradFill>
                <a:latin typeface="Segoe UI"/>
                <a:ea typeface="Segoe UI" pitchFamily="34" charset="0"/>
                <a:cs typeface="Segoe UI" pitchFamily="34" charset="0"/>
              </a:rPr>
              <a:t>API Management</a:t>
            </a:r>
          </a:p>
        </p:txBody>
      </p:sp>
      <p:grpSp>
        <p:nvGrpSpPr>
          <p:cNvPr id="83" name="Group 82" hidden="1"/>
          <p:cNvGrpSpPr/>
          <p:nvPr/>
        </p:nvGrpSpPr>
        <p:grpSpPr>
          <a:xfrm>
            <a:off x="-5667355" y="2179117"/>
            <a:ext cx="4224354" cy="4142224"/>
            <a:chOff x="178882" y="2178741"/>
            <a:chExt cx="4225554" cy="4143400"/>
          </a:xfrm>
        </p:grpSpPr>
        <p:grpSp>
          <p:nvGrpSpPr>
            <p:cNvPr id="84" name="Connect/AS/B2B"/>
            <p:cNvGrpSpPr/>
            <p:nvPr/>
          </p:nvGrpSpPr>
          <p:grpSpPr>
            <a:xfrm>
              <a:off x="178882" y="2178741"/>
              <a:ext cx="4225554" cy="4143400"/>
              <a:chOff x="4405849" y="2478624"/>
              <a:chExt cx="3617003" cy="3617631"/>
            </a:xfrm>
            <a:solidFill>
              <a:schemeClr val="tx2"/>
            </a:solidFill>
          </p:grpSpPr>
          <p:grpSp>
            <p:nvGrpSpPr>
              <p:cNvPr id="94" name="Group 93"/>
              <p:cNvGrpSpPr/>
              <p:nvPr/>
            </p:nvGrpSpPr>
            <p:grpSpPr>
              <a:xfrm>
                <a:off x="4405849" y="2478624"/>
                <a:ext cx="3617003" cy="3616117"/>
                <a:chOff x="4103281" y="1840647"/>
                <a:chExt cx="4207291" cy="4206260"/>
              </a:xfrm>
              <a:grpFill/>
            </p:grpSpPr>
            <p:sp>
              <p:nvSpPr>
                <p:cNvPr id="101" name="Rectangle 100"/>
                <p:cNvSpPr/>
                <p:nvPr/>
              </p:nvSpPr>
              <p:spPr>
                <a:xfrm>
                  <a:off x="5691496" y="5487454"/>
                  <a:ext cx="964612" cy="358190"/>
                </a:xfrm>
                <a:prstGeom prst="rect">
                  <a:avLst/>
                </a:prstGeom>
                <a:grpFill/>
              </p:spPr>
              <p:txBody>
                <a:bodyPr wrap="none">
                  <a:prstTxWarp prst="textArchDown">
                    <a:avLst/>
                  </a:prstTxWarp>
                  <a:spAutoFit/>
                </a:bodyPr>
                <a:lstStyle/>
                <a:p>
                  <a:pPr algn="ctr" defTabSz="914049"/>
                  <a:r>
                    <a:rPr lang="en-US" sz="2000" kern="0" spc="100" dirty="0">
                      <a:ln w="0"/>
                      <a:solidFill>
                        <a:schemeClr val="bg1"/>
                      </a:solidFill>
                      <a:latin typeface="Segoe UI Semibold" panose="020B0702040204020203" pitchFamily="34" charset="0"/>
                      <a:cs typeface="Segoe UI Semibold" panose="020B0702040204020203" pitchFamily="34" charset="0"/>
                    </a:rPr>
                    <a:t>B2B/EDI</a:t>
                  </a:r>
                </a:p>
              </p:txBody>
            </p:sp>
            <p:sp>
              <p:nvSpPr>
                <p:cNvPr id="102" name="Pie 48"/>
                <p:cNvSpPr/>
                <p:nvPr/>
              </p:nvSpPr>
              <p:spPr>
                <a:xfrm rot="10800000" flipH="1">
                  <a:off x="4103281" y="1840647"/>
                  <a:ext cx="4207291" cy="4201660"/>
                </a:xfrm>
                <a:prstGeom prst="pie">
                  <a:avLst>
                    <a:gd name="adj1" fmla="val 16257255"/>
                    <a:gd name="adj2" fmla="val 20501924"/>
                  </a:avLst>
                </a:prstGeom>
                <a:solidFill>
                  <a:schemeClr val="tx1">
                    <a:lumMod val="20000"/>
                    <a:lumOff val="80000"/>
                  </a:schemeClr>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sp>
              <p:nvSpPr>
                <p:cNvPr id="103" name="Pie 49"/>
                <p:cNvSpPr/>
                <p:nvPr/>
              </p:nvSpPr>
              <p:spPr>
                <a:xfrm rot="16817660" flipH="1">
                  <a:off x="4126078" y="1874181"/>
                  <a:ext cx="4172726" cy="4172725"/>
                </a:xfrm>
                <a:prstGeom prst="pie">
                  <a:avLst>
                    <a:gd name="adj1" fmla="val 18000048"/>
                    <a:gd name="adj2" fmla="val 688254"/>
                  </a:avLst>
                </a:prstGeom>
                <a:solidFill>
                  <a:schemeClr val="tx1">
                    <a:lumMod val="20000"/>
                    <a:lumOff val="80000"/>
                  </a:schemeClr>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grpSp>
          <p:sp>
            <p:nvSpPr>
              <p:cNvPr id="95" name="Pie 36"/>
              <p:cNvSpPr/>
              <p:nvPr/>
            </p:nvSpPr>
            <p:spPr>
              <a:xfrm rot="10800000">
                <a:off x="4430457" y="2505936"/>
                <a:ext cx="3590317" cy="3590319"/>
              </a:xfrm>
              <a:prstGeom prst="pie">
                <a:avLst>
                  <a:gd name="adj1" fmla="val 5381504"/>
                  <a:gd name="adj2" fmla="val 11866110"/>
                </a:avLst>
              </a:prstGeom>
              <a:solidFill>
                <a:schemeClr val="tx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sp>
            <p:nvSpPr>
              <p:cNvPr id="96" name="Rectangle 95"/>
              <p:cNvSpPr/>
              <p:nvPr/>
            </p:nvSpPr>
            <p:spPr>
              <a:xfrm rot="3366369">
                <a:off x="5668686" y="3191605"/>
                <a:ext cx="2182816" cy="1491972"/>
              </a:xfrm>
              <a:prstGeom prst="rect">
                <a:avLst/>
              </a:prstGeom>
              <a:noFill/>
            </p:spPr>
            <p:txBody>
              <a:bodyPr spcFirstLastPara="1" wrap="none" lIns="93221" tIns="46610" rIns="93221" bIns="46610" numCol="1">
                <a:prstTxWarp prst="textArchUp">
                  <a:avLst>
                    <a:gd name="adj" fmla="val 11970409"/>
                  </a:avLst>
                </a:prstTxWarp>
                <a:spAutoFit/>
              </a:bodyPr>
              <a:lstStyle/>
              <a:p>
                <a:pPr algn="ctr" defTabSz="914049"/>
                <a:r>
                  <a:rPr lang="en-US" sz="2000" kern="0" spc="100" dirty="0">
                    <a:ln w="0"/>
                    <a:solidFill>
                      <a:schemeClr val="bg1"/>
                    </a:solidFill>
                    <a:latin typeface="Segoe UI Semibold" panose="020B0702040204020203" pitchFamily="34" charset="0"/>
                    <a:cs typeface="Segoe UI Semibold" panose="020B0702040204020203" pitchFamily="34" charset="0"/>
                  </a:rPr>
                  <a:t>AZURE SERVICES</a:t>
                </a:r>
              </a:p>
            </p:txBody>
          </p:sp>
          <p:grpSp>
            <p:nvGrpSpPr>
              <p:cNvPr id="97" name="Group 96"/>
              <p:cNvGrpSpPr/>
              <p:nvPr/>
            </p:nvGrpSpPr>
            <p:grpSpPr>
              <a:xfrm>
                <a:off x="4430455" y="2505936"/>
                <a:ext cx="3590318" cy="3590319"/>
                <a:chOff x="4430455" y="2505936"/>
                <a:chExt cx="3590318" cy="3590319"/>
              </a:xfrm>
              <a:grpFill/>
            </p:grpSpPr>
            <p:sp>
              <p:nvSpPr>
                <p:cNvPr id="99" name="Pie 44"/>
                <p:cNvSpPr/>
                <p:nvPr/>
              </p:nvSpPr>
              <p:spPr>
                <a:xfrm rot="10800000">
                  <a:off x="4430455" y="2505936"/>
                  <a:ext cx="3590318" cy="3590319"/>
                </a:xfrm>
                <a:prstGeom prst="pie">
                  <a:avLst>
                    <a:gd name="adj1" fmla="val 20430767"/>
                    <a:gd name="adj2" fmla="val 5381137"/>
                  </a:avLst>
                </a:prstGeom>
                <a:solidFill>
                  <a:schemeClr val="tx1">
                    <a:lumMod val="20000"/>
                    <a:lumOff val="80000"/>
                  </a:schemeClr>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sp>
              <p:nvSpPr>
                <p:cNvPr id="100" name="Rectangle 99"/>
                <p:cNvSpPr/>
                <p:nvPr/>
              </p:nvSpPr>
              <p:spPr>
                <a:xfrm rot="18220985">
                  <a:off x="4576465" y="3162020"/>
                  <a:ext cx="2453710" cy="1769721"/>
                </a:xfrm>
                <a:prstGeom prst="rect">
                  <a:avLst/>
                </a:prstGeom>
                <a:noFill/>
              </p:spPr>
              <p:txBody>
                <a:bodyPr spcFirstLastPara="1" wrap="none" lIns="93221" tIns="46610" rIns="93221" bIns="46610" numCol="1">
                  <a:prstTxWarp prst="textArchUp">
                    <a:avLst>
                      <a:gd name="adj" fmla="val 11970409"/>
                    </a:avLst>
                  </a:prstTxWarp>
                  <a:spAutoFit/>
                </a:bodyPr>
                <a:lstStyle/>
                <a:p>
                  <a:pPr algn="ctr" defTabSz="914049"/>
                  <a:r>
                    <a:rPr lang="en-US" sz="2000" kern="0" spc="100" dirty="0">
                      <a:ln w="0"/>
                      <a:solidFill>
                        <a:schemeClr val="bg1"/>
                      </a:solidFill>
                      <a:latin typeface="Segoe UI Semibold" panose="020B0702040204020203" pitchFamily="34" charset="0"/>
                      <a:cs typeface="Segoe UI Semibold" panose="020B0702040204020203" pitchFamily="34" charset="0"/>
                    </a:rPr>
                    <a:t>CONNECTORS</a:t>
                  </a:r>
                </a:p>
              </p:txBody>
            </p:sp>
          </p:grpSp>
          <p:sp>
            <p:nvSpPr>
              <p:cNvPr id="98" name="Rectangle 97"/>
              <p:cNvSpPr/>
              <p:nvPr/>
            </p:nvSpPr>
            <p:spPr>
              <a:xfrm rot="2165793">
                <a:off x="4944615" y="4961653"/>
                <a:ext cx="1298994" cy="482236"/>
              </a:xfrm>
              <a:prstGeom prst="rect">
                <a:avLst/>
              </a:prstGeom>
              <a:noFill/>
            </p:spPr>
            <p:txBody>
              <a:bodyPr wrap="none">
                <a:prstTxWarp prst="textArchDown">
                  <a:avLst/>
                </a:prstTxWarp>
                <a:spAutoFit/>
              </a:bodyPr>
              <a:lstStyle/>
              <a:p>
                <a:pPr algn="ctr" defTabSz="914049">
                  <a:lnSpc>
                    <a:spcPct val="90000"/>
                  </a:lnSpc>
                </a:pPr>
                <a:r>
                  <a:rPr lang="en-US" sz="5998" kern="0" spc="100" dirty="0">
                    <a:ln w="0"/>
                    <a:solidFill>
                      <a:schemeClr val="bg1"/>
                    </a:solidFill>
                    <a:latin typeface="Segoe UI Semibold" panose="020B0702040204020203" pitchFamily="34" charset="0"/>
                    <a:cs typeface="Segoe UI Semibold" panose="020B0702040204020203" pitchFamily="34" charset="0"/>
                  </a:rPr>
                  <a:t>API</a:t>
                </a:r>
                <a:br>
                  <a:rPr lang="en-US" sz="5998" kern="0" spc="100" dirty="0">
                    <a:ln w="0"/>
                    <a:solidFill>
                      <a:schemeClr val="bg1"/>
                    </a:solidFill>
                    <a:latin typeface="Segoe UI Semibold" panose="020B0702040204020203" pitchFamily="34" charset="0"/>
                    <a:cs typeface="Segoe UI Semibold" panose="020B0702040204020203" pitchFamily="34" charset="0"/>
                  </a:rPr>
                </a:br>
                <a:r>
                  <a:rPr lang="en-US" sz="5998" kern="0" spc="100" dirty="0">
                    <a:ln w="0"/>
                    <a:solidFill>
                      <a:schemeClr val="bg1"/>
                    </a:solidFill>
                    <a:latin typeface="Segoe UI Semibold" panose="020B0702040204020203" pitchFamily="34" charset="0"/>
                    <a:cs typeface="Segoe UI Semibold" panose="020B0702040204020203" pitchFamily="34" charset="0"/>
                  </a:rPr>
                  <a:t>MANAGMENT</a:t>
                </a:r>
              </a:p>
            </p:txBody>
          </p:sp>
        </p:grpSp>
        <p:sp>
          <p:nvSpPr>
            <p:cNvPr id="85" name="ASB Smaller text"/>
            <p:cNvSpPr/>
            <p:nvPr/>
          </p:nvSpPr>
          <p:spPr>
            <a:xfrm rot="19175868">
              <a:off x="982364" y="3073510"/>
              <a:ext cx="2875690" cy="2757882"/>
            </a:xfrm>
            <a:prstGeom prst="rect">
              <a:avLst/>
            </a:prstGeom>
            <a:grpFill/>
          </p:spPr>
          <p:txBody>
            <a:bodyPr spcFirstLastPara="1" wrap="none" numCol="1">
              <a:prstTxWarp prst="textArchDown">
                <a:avLst/>
              </a:prstTxWarp>
              <a:spAutoFit/>
            </a:bodyPr>
            <a:lstStyle/>
            <a:p>
              <a:pPr algn="ctr" defTabSz="914049">
                <a:lnSpc>
                  <a:spcPct val="90000"/>
                </a:lnSpc>
              </a:pPr>
              <a:r>
                <a:rPr lang="en-US" sz="2000" kern="0" spc="100" dirty="0">
                  <a:ln w="0"/>
                  <a:solidFill>
                    <a:schemeClr val="bg1"/>
                  </a:solidFill>
                  <a:latin typeface="Segoe UI Semibold" panose="020B0702040204020203" pitchFamily="34" charset="0"/>
                  <a:cs typeface="Segoe UI Semibold" panose="020B0702040204020203" pitchFamily="34" charset="0"/>
                </a:rPr>
                <a:t>AZURE </a:t>
              </a:r>
              <a:br>
                <a:rPr lang="en-US" sz="2000" kern="0" spc="100" dirty="0">
                  <a:ln w="0"/>
                  <a:solidFill>
                    <a:schemeClr val="bg1"/>
                  </a:solidFill>
                  <a:latin typeface="Segoe UI Semibold" panose="020B0702040204020203" pitchFamily="34" charset="0"/>
                  <a:cs typeface="Segoe UI Semibold" panose="020B0702040204020203" pitchFamily="34" charset="0"/>
                </a:rPr>
              </a:br>
              <a:r>
                <a:rPr lang="en-US" sz="2000" kern="0" spc="100" dirty="0">
                  <a:ln w="0"/>
                  <a:solidFill>
                    <a:schemeClr val="bg1"/>
                  </a:solidFill>
                  <a:latin typeface="Segoe UI Semibold" panose="020B0702040204020203" pitchFamily="34" charset="0"/>
                  <a:cs typeface="Segoe UI Semibold" panose="020B0702040204020203" pitchFamily="34" charset="0"/>
                </a:rPr>
                <a:t>SERVICE BUS</a:t>
              </a:r>
            </a:p>
          </p:txBody>
        </p:sp>
        <p:grpSp>
          <p:nvGrpSpPr>
            <p:cNvPr id="86" name="Group 85"/>
            <p:cNvGrpSpPr/>
            <p:nvPr/>
          </p:nvGrpSpPr>
          <p:grpSpPr>
            <a:xfrm>
              <a:off x="1070925" y="2951801"/>
              <a:ext cx="2533265" cy="2533263"/>
              <a:chOff x="4699966" y="2450182"/>
              <a:chExt cx="2533265" cy="2533263"/>
            </a:xfrm>
          </p:grpSpPr>
          <p:grpSp>
            <p:nvGrpSpPr>
              <p:cNvPr id="87" name="Group 86"/>
              <p:cNvGrpSpPr/>
              <p:nvPr/>
            </p:nvGrpSpPr>
            <p:grpSpPr>
              <a:xfrm>
                <a:off x="4699966" y="2450182"/>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91" name="Oval 90"/>
                <p:cNvSpPr/>
                <p:nvPr/>
              </p:nvSpPr>
              <p:spPr>
                <a:xfrm>
                  <a:off x="4654938" y="2498817"/>
                  <a:ext cx="2584062" cy="2584060"/>
                </a:xfrm>
                <a:prstGeom prst="ellipse">
                  <a:avLst/>
                </a:prstGeom>
                <a:grp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1959" kern="0" spc="98" dirty="0">
                    <a:solidFill>
                      <a:schemeClr val="bg1"/>
                    </a:solidFill>
                    <a:latin typeface="Segoe UI Semibold" panose="020B0702040204020203" pitchFamily="34" charset="0"/>
                    <a:cs typeface="Segoe UI Semibold" panose="020B0702040204020203" pitchFamily="34" charset="0"/>
                  </a:endParaRPr>
                </a:p>
              </p:txBody>
            </p:sp>
            <p:sp>
              <p:nvSpPr>
                <p:cNvPr id="92" name="TextBox 91"/>
                <p:cNvSpPr txBox="1"/>
                <p:nvPr/>
              </p:nvSpPr>
              <p:spPr>
                <a:xfrm>
                  <a:off x="5011245" y="4195294"/>
                  <a:ext cx="1871079" cy="409912"/>
                </a:xfrm>
                <a:prstGeom prst="rect">
                  <a:avLst/>
                </a:prstGeom>
                <a:grpFill/>
                <a:effectLst/>
              </p:spPr>
              <p:txBody>
                <a:bodyPr wrap="square" rtlCol="0">
                  <a:spAutoFit/>
                </a:bodyPr>
                <a:lstStyle/>
                <a:p>
                  <a:pPr algn="ctr" defTabSz="914049"/>
                  <a:r>
                    <a:rPr lang="en-US" sz="1959" kern="0" spc="98"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BIZTALK</a:t>
                  </a:r>
                </a:p>
              </p:txBody>
            </p:sp>
            <p:sp>
              <p:nvSpPr>
                <p:cNvPr id="93" name="TextBox 92"/>
                <p:cNvSpPr txBox="1"/>
                <p:nvPr/>
              </p:nvSpPr>
              <p:spPr>
                <a:xfrm>
                  <a:off x="5011245" y="3063584"/>
                  <a:ext cx="1871079" cy="409912"/>
                </a:xfrm>
                <a:prstGeom prst="rect">
                  <a:avLst/>
                </a:prstGeom>
                <a:grpFill/>
                <a:effectLst/>
              </p:spPr>
              <p:txBody>
                <a:bodyPr wrap="square" rtlCol="0">
                  <a:spAutoFit/>
                </a:bodyPr>
                <a:lstStyle/>
                <a:p>
                  <a:pPr algn="ctr" defTabSz="914049"/>
                  <a:r>
                    <a:rPr lang="en-US" sz="1959" kern="0" spc="98"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LOGIC APPS</a:t>
                  </a:r>
                </a:p>
              </p:txBody>
            </p:sp>
          </p:grpSp>
          <p:grpSp>
            <p:nvGrpSpPr>
              <p:cNvPr id="88" name="Group 87"/>
              <p:cNvGrpSpPr/>
              <p:nvPr/>
            </p:nvGrpSpPr>
            <p:grpSpPr>
              <a:xfrm>
                <a:off x="5466431" y="3532885"/>
                <a:ext cx="964089" cy="425176"/>
                <a:chOff x="5466431" y="3532885"/>
                <a:chExt cx="964089" cy="425176"/>
              </a:xfrm>
            </p:grpSpPr>
            <p:pic>
              <p:nvPicPr>
                <p:cNvPr id="89" name="Picture 88"/>
                <p:cNvPicPr>
                  <a:picLocks noChangeAspect="1"/>
                </p:cNvPicPr>
                <p:nvPr/>
              </p:nvPicPr>
              <p:blipFill>
                <a:blip r:embed="rId3">
                  <a:biLevel thresh="25000"/>
                </a:blip>
                <a:stretch>
                  <a:fillRect/>
                </a:stretch>
              </p:blipFill>
              <p:spPr>
                <a:xfrm>
                  <a:off x="5466431" y="3532885"/>
                  <a:ext cx="400969" cy="400969"/>
                </a:xfrm>
                <a:prstGeom prst="rect">
                  <a:avLst/>
                </a:prstGeom>
              </p:spPr>
            </p:pic>
            <p:pic>
              <p:nvPicPr>
                <p:cNvPr id="90" name="Picture 89"/>
                <p:cNvPicPr>
                  <a:picLocks noChangeAspect="1"/>
                </p:cNvPicPr>
                <p:nvPr/>
              </p:nvPicPr>
              <p:blipFill>
                <a:blip r:embed="rId4">
                  <a:biLevel thresh="25000"/>
                </a:blip>
                <a:stretch>
                  <a:fillRect/>
                </a:stretch>
              </p:blipFill>
              <p:spPr>
                <a:xfrm>
                  <a:off x="6012842" y="3540385"/>
                  <a:ext cx="417678" cy="417676"/>
                </a:xfrm>
                <a:prstGeom prst="rect">
                  <a:avLst/>
                </a:prstGeom>
              </p:spPr>
            </p:pic>
          </p:grpSp>
        </p:grpSp>
      </p:grpSp>
      <p:pic>
        <p:nvPicPr>
          <p:cNvPr id="72" name="Picture 71"/>
          <p:cNvPicPr>
            <a:picLocks noChangeAspect="1"/>
          </p:cNvPicPr>
          <p:nvPr/>
        </p:nvPicPr>
        <p:blipFill>
          <a:blip r:embed="rId5">
            <a:biLevel thresh="25000"/>
          </a:blip>
          <a:stretch>
            <a:fillRect/>
          </a:stretch>
        </p:blipFill>
        <p:spPr>
          <a:xfrm>
            <a:off x="7360812" y="2479760"/>
            <a:ext cx="323729" cy="323729"/>
          </a:xfrm>
          <a:prstGeom prst="rect">
            <a:avLst/>
          </a:prstGeom>
        </p:spPr>
      </p:pic>
      <p:pic>
        <p:nvPicPr>
          <p:cNvPr id="73" name="Picture 72"/>
          <p:cNvPicPr>
            <a:picLocks noChangeAspect="1"/>
          </p:cNvPicPr>
          <p:nvPr/>
        </p:nvPicPr>
        <p:blipFill>
          <a:blip r:embed="rId6">
            <a:biLevel thresh="25000"/>
          </a:blip>
          <a:stretch>
            <a:fillRect/>
          </a:stretch>
        </p:blipFill>
        <p:spPr>
          <a:xfrm>
            <a:off x="5710407" y="2436584"/>
            <a:ext cx="410084" cy="410081"/>
          </a:xfrm>
          <a:prstGeom prst="rect">
            <a:avLst/>
          </a:prstGeom>
        </p:spPr>
      </p:pic>
      <p:pic>
        <p:nvPicPr>
          <p:cNvPr id="82" name="Picture 81"/>
          <p:cNvPicPr>
            <a:picLocks noChangeAspect="1"/>
          </p:cNvPicPr>
          <p:nvPr/>
        </p:nvPicPr>
        <p:blipFill>
          <a:blip r:embed="rId7">
            <a:biLevel thresh="25000"/>
          </a:blip>
          <a:stretch>
            <a:fillRect/>
          </a:stretch>
        </p:blipFill>
        <p:spPr>
          <a:xfrm>
            <a:off x="9167628" y="1433518"/>
            <a:ext cx="350086" cy="350084"/>
          </a:xfrm>
          <a:prstGeom prst="rect">
            <a:avLst/>
          </a:prstGeom>
        </p:spPr>
      </p:pic>
      <p:pic>
        <p:nvPicPr>
          <p:cNvPr id="104" name="Picture 103"/>
          <p:cNvPicPr>
            <a:picLocks noChangeAspect="1"/>
          </p:cNvPicPr>
          <p:nvPr/>
        </p:nvPicPr>
        <p:blipFill>
          <a:blip r:embed="rId8">
            <a:biLevel thresh="25000"/>
          </a:blip>
          <a:stretch>
            <a:fillRect/>
          </a:stretch>
        </p:blipFill>
        <p:spPr>
          <a:xfrm>
            <a:off x="11155902" y="2466416"/>
            <a:ext cx="350418" cy="350416"/>
          </a:xfrm>
          <a:prstGeom prst="rect">
            <a:avLst/>
          </a:prstGeom>
        </p:spPr>
      </p:pic>
      <p:pic>
        <p:nvPicPr>
          <p:cNvPr id="123" name="Picture 122"/>
          <p:cNvPicPr>
            <a:picLocks noChangeAspect="1"/>
          </p:cNvPicPr>
          <p:nvPr/>
        </p:nvPicPr>
        <p:blipFill>
          <a:blip r:embed="rId9">
            <a:clrChange>
              <a:clrFrom>
                <a:srgbClr val="FFFFFF"/>
              </a:clrFrom>
              <a:clrTo>
                <a:srgbClr val="FFFFFF">
                  <a:alpha val="0"/>
                </a:srgbClr>
              </a:clrTo>
            </a:clrChange>
            <a:biLevel thresh="25000"/>
          </a:blip>
          <a:stretch>
            <a:fillRect/>
          </a:stretch>
        </p:blipFill>
        <p:spPr>
          <a:xfrm>
            <a:off x="5400055" y="1431536"/>
            <a:ext cx="783208" cy="404834"/>
          </a:xfrm>
          <a:prstGeom prst="rect">
            <a:avLst/>
          </a:prstGeom>
        </p:spPr>
      </p:pic>
      <p:pic>
        <p:nvPicPr>
          <p:cNvPr id="124" name="Picture 123"/>
          <p:cNvPicPr>
            <a:picLocks noChangeAspect="1"/>
          </p:cNvPicPr>
          <p:nvPr/>
        </p:nvPicPr>
        <p:blipFill>
          <a:blip r:embed="rId10">
            <a:biLevel thresh="25000"/>
          </a:blip>
          <a:stretch>
            <a:fillRect/>
          </a:stretch>
        </p:blipFill>
        <p:spPr>
          <a:xfrm>
            <a:off x="8403200" y="401368"/>
            <a:ext cx="335946" cy="335946"/>
          </a:xfrm>
          <a:prstGeom prst="rect">
            <a:avLst/>
          </a:prstGeom>
        </p:spPr>
      </p:pic>
      <p:pic>
        <p:nvPicPr>
          <p:cNvPr id="5" name="Picture 4"/>
          <p:cNvPicPr>
            <a:picLocks noChangeAspect="1"/>
          </p:cNvPicPr>
          <p:nvPr/>
        </p:nvPicPr>
        <p:blipFill>
          <a:blip r:embed="rId11">
            <a:biLevel thresh="25000"/>
          </a:blip>
          <a:stretch>
            <a:fillRect/>
          </a:stretch>
        </p:blipFill>
        <p:spPr>
          <a:xfrm>
            <a:off x="10953711" y="366117"/>
            <a:ext cx="406452" cy="406452"/>
          </a:xfrm>
          <a:prstGeom prst="rect">
            <a:avLst/>
          </a:prstGeom>
        </p:spPr>
      </p:pic>
      <p:pic>
        <p:nvPicPr>
          <p:cNvPr id="6" name="Picture 5"/>
          <p:cNvPicPr>
            <a:picLocks noChangeAspect="1"/>
          </p:cNvPicPr>
          <p:nvPr/>
        </p:nvPicPr>
        <p:blipFill>
          <a:blip r:embed="rId12">
            <a:biLevel thresh="25000"/>
          </a:blip>
          <a:stretch>
            <a:fillRect/>
          </a:stretch>
        </p:blipFill>
        <p:spPr>
          <a:xfrm>
            <a:off x="10990876" y="1444796"/>
            <a:ext cx="335462" cy="335462"/>
          </a:xfrm>
          <a:prstGeom prst="rect">
            <a:avLst/>
          </a:prstGeom>
        </p:spPr>
      </p:pic>
      <p:pic>
        <p:nvPicPr>
          <p:cNvPr id="8" name="Picture 7"/>
          <p:cNvPicPr>
            <a:picLocks noChangeAspect="1"/>
          </p:cNvPicPr>
          <p:nvPr/>
        </p:nvPicPr>
        <p:blipFill>
          <a:blip r:embed="rId13">
            <a:biLevel thresh="25000"/>
          </a:blip>
          <a:stretch>
            <a:fillRect/>
          </a:stretch>
        </p:blipFill>
        <p:spPr>
          <a:xfrm>
            <a:off x="9179109" y="2385071"/>
            <a:ext cx="513105" cy="513105"/>
          </a:xfrm>
          <a:prstGeom prst="rect">
            <a:avLst/>
          </a:prstGeom>
        </p:spPr>
      </p:pic>
      <p:pic>
        <p:nvPicPr>
          <p:cNvPr id="9" name="Picture 8"/>
          <p:cNvPicPr>
            <a:picLocks noChangeAspect="1"/>
          </p:cNvPicPr>
          <p:nvPr/>
        </p:nvPicPr>
        <p:blipFill>
          <a:blip r:embed="rId14"/>
          <a:stretch>
            <a:fillRect/>
          </a:stretch>
        </p:blipFill>
        <p:spPr>
          <a:xfrm>
            <a:off x="598913" y="2626669"/>
            <a:ext cx="3540673" cy="3530498"/>
          </a:xfrm>
          <a:prstGeom prst="rect">
            <a:avLst/>
          </a:prstGeom>
        </p:spPr>
      </p:pic>
      <p:sp>
        <p:nvSpPr>
          <p:cNvPr id="118" name="Rectangle 117"/>
          <p:cNvSpPr/>
          <p:nvPr/>
        </p:nvSpPr>
        <p:spPr bwMode="auto">
          <a:xfrm>
            <a:off x="6747286" y="1856259"/>
            <a:ext cx="1548402" cy="25426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kern="0" spc="-50" dirty="0">
                <a:gradFill>
                  <a:gsLst>
                    <a:gs pos="93233">
                      <a:srgbClr val="FFFFFF"/>
                    </a:gs>
                    <a:gs pos="76000">
                      <a:srgbClr val="FFFFFF"/>
                    </a:gs>
                  </a:gsLst>
                  <a:lin ang="5400000" scaled="1"/>
                </a:gradFill>
                <a:ea typeface="Segoe UI" pitchFamily="34" charset="0"/>
                <a:cs typeface="Segoe UI" pitchFamily="34" charset="0"/>
              </a:rPr>
              <a:t>Site Recovery</a:t>
            </a:r>
          </a:p>
        </p:txBody>
      </p:sp>
      <p:pic>
        <p:nvPicPr>
          <p:cNvPr id="119" name="Picture 118"/>
          <p:cNvPicPr>
            <a:picLocks noChangeAspect="1"/>
          </p:cNvPicPr>
          <p:nvPr/>
        </p:nvPicPr>
        <p:blipFill>
          <a:blip r:embed="rId15">
            <a:biLevel thresh="25000"/>
          </a:blip>
          <a:stretch>
            <a:fillRect/>
          </a:stretch>
        </p:blipFill>
        <p:spPr>
          <a:xfrm>
            <a:off x="7324548" y="1361724"/>
            <a:ext cx="393876" cy="393876"/>
          </a:xfrm>
          <a:prstGeom prst="rect">
            <a:avLst/>
          </a:prstGeom>
        </p:spPr>
      </p:pic>
      <p:grpSp>
        <p:nvGrpSpPr>
          <p:cNvPr id="3" name="Group 2"/>
          <p:cNvGrpSpPr/>
          <p:nvPr/>
        </p:nvGrpSpPr>
        <p:grpSpPr>
          <a:xfrm>
            <a:off x="5144470" y="332103"/>
            <a:ext cx="1671245" cy="732485"/>
            <a:chOff x="5187707" y="331205"/>
            <a:chExt cx="1671719" cy="732692"/>
          </a:xfrm>
        </p:grpSpPr>
        <p:pic>
          <p:nvPicPr>
            <p:cNvPr id="65" name="Picture 64"/>
            <p:cNvPicPr>
              <a:picLocks noChangeAspect="1"/>
            </p:cNvPicPr>
            <p:nvPr/>
          </p:nvPicPr>
          <p:blipFill>
            <a:blip r:embed="rId16">
              <a:biLevel thresh="25000"/>
            </a:blip>
            <a:stretch>
              <a:fillRect/>
            </a:stretch>
          </p:blipFill>
          <p:spPr>
            <a:xfrm>
              <a:off x="5840861" y="331205"/>
              <a:ext cx="365410" cy="365410"/>
            </a:xfrm>
            <a:prstGeom prst="rect">
              <a:avLst/>
            </a:prstGeom>
          </p:spPr>
        </p:pic>
        <p:sp>
          <p:nvSpPr>
            <p:cNvPr id="120" name="Rectangle 119"/>
            <p:cNvSpPr/>
            <p:nvPr/>
          </p:nvSpPr>
          <p:spPr bwMode="auto">
            <a:xfrm>
              <a:off x="5187707" y="809563"/>
              <a:ext cx="1671719" cy="254334"/>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935" fontAlgn="base">
                <a:lnSpc>
                  <a:spcPct val="90000"/>
                </a:lnSpc>
                <a:spcBef>
                  <a:spcPct val="0"/>
                </a:spcBef>
                <a:spcAft>
                  <a:spcPct val="0"/>
                </a:spcAft>
                <a:defRPr/>
              </a:pPr>
              <a:r>
                <a:rPr lang="en-US" kern="0" spc="-50" dirty="0">
                  <a:gradFill>
                    <a:gsLst>
                      <a:gs pos="93233">
                        <a:srgbClr val="FFFFFF"/>
                      </a:gs>
                      <a:gs pos="76000">
                        <a:srgbClr val="FFFFFF"/>
                      </a:gs>
                    </a:gsLst>
                    <a:lin ang="5400000" scaled="1"/>
                  </a:gradFill>
                  <a:ea typeface="Segoe UI" pitchFamily="34" charset="0"/>
                  <a:cs typeface="Segoe UI" pitchFamily="34" charset="0"/>
                </a:rPr>
                <a:t>SQL Database</a:t>
              </a:r>
            </a:p>
          </p:txBody>
        </p:sp>
      </p:grpSp>
      <p:grpSp>
        <p:nvGrpSpPr>
          <p:cNvPr id="13" name="Group 12"/>
          <p:cNvGrpSpPr/>
          <p:nvPr/>
        </p:nvGrpSpPr>
        <p:grpSpPr>
          <a:xfrm>
            <a:off x="5040918" y="3740332"/>
            <a:ext cx="7950110" cy="911764"/>
            <a:chOff x="5040583" y="3740400"/>
            <a:chExt cx="7952366" cy="912022"/>
          </a:xfrm>
        </p:grpSpPr>
        <p:grpSp>
          <p:nvGrpSpPr>
            <p:cNvPr id="7" name="Group 6"/>
            <p:cNvGrpSpPr/>
            <p:nvPr/>
          </p:nvGrpSpPr>
          <p:grpSpPr>
            <a:xfrm>
              <a:off x="5704932" y="3740400"/>
              <a:ext cx="7288017" cy="912022"/>
              <a:chOff x="5502091" y="3112682"/>
              <a:chExt cx="8535155" cy="684225"/>
            </a:xfrm>
          </p:grpSpPr>
          <p:sp>
            <p:nvSpPr>
              <p:cNvPr id="12" name="Rectangle 11"/>
              <p:cNvSpPr/>
              <p:nvPr/>
            </p:nvSpPr>
            <p:spPr>
              <a:xfrm>
                <a:off x="5502091" y="3112682"/>
                <a:ext cx="1659035" cy="684225"/>
              </a:xfrm>
              <a:prstGeom prst="rect">
                <a:avLst/>
              </a:prstGeom>
              <a:noFill/>
              <a:ln w="889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t" anchorCtr="0" forceAA="0" compatLnSpc="1">
                <a:prstTxWarp prst="textNoShape">
                  <a:avLst/>
                </a:prstTxWarp>
                <a:noAutofit/>
              </a:bodyPr>
              <a:lstStyle/>
              <a:p>
                <a:pPr defTabSz="932205" fontAlgn="base">
                  <a:lnSpc>
                    <a:spcPct val="90000"/>
                  </a:lnSpc>
                  <a:spcAft>
                    <a:spcPct val="0"/>
                  </a:spcAft>
                  <a:defRPr/>
                </a:pPr>
                <a:r>
                  <a:rPr lang="en-US" sz="2000" kern="0" dirty="0">
                    <a:gradFill>
                      <a:gsLst>
                        <a:gs pos="63768">
                          <a:schemeClr val="tx1"/>
                        </a:gs>
                        <a:gs pos="43000">
                          <a:schemeClr val="tx1"/>
                        </a:gs>
                      </a:gsLst>
                      <a:lin ang="5400000" scaled="0"/>
                    </a:gradFill>
                    <a:latin typeface="Segoe UI"/>
                  </a:rPr>
                  <a:t>Functions:</a:t>
                </a:r>
              </a:p>
            </p:txBody>
          </p:sp>
          <p:sp>
            <p:nvSpPr>
              <p:cNvPr id="48" name="TextBox 47"/>
              <p:cNvSpPr txBox="1"/>
              <p:nvPr/>
            </p:nvSpPr>
            <p:spPr>
              <a:xfrm>
                <a:off x="7246659" y="3112682"/>
                <a:ext cx="6790587" cy="681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spAutoFit/>
              </a:bodyPr>
              <a:lstStyle>
                <a:defPPr>
                  <a:defRPr lang="en-US"/>
                </a:defPPr>
                <a:lvl1pPr>
                  <a:defRPr>
                    <a:solidFill>
                      <a:schemeClr val="lt1"/>
                    </a:solidFill>
                  </a:defRPr>
                </a:lvl1pPr>
                <a:lvl2pPr marL="0" marR="0" lvl="1" indent="0" defTabSz="1165865" fontAlgn="auto">
                  <a:lnSpc>
                    <a:spcPct val="90000"/>
                  </a:lnSpc>
                  <a:spcBef>
                    <a:spcPts val="400"/>
                  </a:spcBef>
                  <a:spcAft>
                    <a:spcPts val="0"/>
                  </a:spcAft>
                  <a:buClr>
                    <a:srgbClr val="FFFFFF">
                      <a:lumMod val="50000"/>
                    </a:srgbClr>
                  </a:buClr>
                  <a:buSzPct val="110000"/>
                  <a:buFontTx/>
                  <a:buNone/>
                  <a:tabLst/>
                  <a:defRPr kumimoji="0" sz="2800" b="1" i="0" u="none" strike="noStrike" cap="none" spc="0" normalizeH="0" baseline="0">
                    <a:ln>
                      <a:noFill/>
                    </a:ln>
                    <a:gradFill>
                      <a:gsLst>
                        <a:gs pos="76852">
                          <a:srgbClr val="0078D7"/>
                        </a:gs>
                        <a:gs pos="53297">
                          <a:srgbClr val="0078D7"/>
                        </a:gs>
                      </a:gsLst>
                      <a:lin ang="5400000" scaled="1"/>
                    </a:gradFill>
                    <a:effectLst/>
                    <a:uLnTx/>
                    <a:uFillTx/>
                    <a:latin typeface="Segoe UI Semilight"/>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31642" lvl="1" indent="-231642" defTabSz="932205">
                  <a:spcBef>
                    <a:spcPts val="800"/>
                  </a:spcBef>
                  <a:buClrTx/>
                  <a:buSzPct val="90000"/>
                  <a:buFont typeface="Arial" pitchFamily="34" charset="0"/>
                  <a:buChar char="•"/>
                  <a:defRPr/>
                </a:pPr>
                <a:r>
                  <a:rPr lang="en-US" sz="1800" b="0" kern="0" dirty="0">
                    <a:gradFill>
                      <a:gsLst>
                        <a:gs pos="1250">
                          <a:srgbClr val="505050"/>
                        </a:gs>
                        <a:gs pos="100000">
                          <a:srgbClr val="505050"/>
                        </a:gs>
                      </a:gsLst>
                      <a:lin ang="5400000" scaled="0"/>
                    </a:gradFill>
                    <a:latin typeface="Segoe UI"/>
                    <a:ea typeface="+mn-ea"/>
                  </a:rPr>
                  <a:t>Make composing cloud apps easy</a:t>
                </a:r>
              </a:p>
              <a:p>
                <a:pPr marL="231642" lvl="1" indent="-231642" defTabSz="932205">
                  <a:spcBef>
                    <a:spcPts val="800"/>
                  </a:spcBef>
                  <a:buClrTx/>
                  <a:buSzPct val="90000"/>
                  <a:buFont typeface="Arial" pitchFamily="34" charset="0"/>
                  <a:buChar char="•"/>
                  <a:defRPr/>
                </a:pPr>
                <a:r>
                  <a:rPr lang="en-US" sz="1800" b="0" kern="0" dirty="0">
                    <a:gradFill>
                      <a:gsLst>
                        <a:gs pos="1250">
                          <a:srgbClr val="505050"/>
                        </a:gs>
                        <a:gs pos="100000">
                          <a:srgbClr val="505050"/>
                        </a:gs>
                      </a:gsLst>
                      <a:lin ang="5400000" scaled="0"/>
                    </a:gradFill>
                    <a:latin typeface="Segoe UI"/>
                    <a:ea typeface="+mn-ea"/>
                  </a:rPr>
                  <a:t>Easily integrate with Logic Apps</a:t>
                </a:r>
              </a:p>
            </p:txBody>
          </p:sp>
        </p:grpSp>
        <p:pic>
          <p:nvPicPr>
            <p:cNvPr id="121" name="Picture 120"/>
            <p:cNvPicPr>
              <a:picLocks noChangeAspect="1"/>
            </p:cNvPicPr>
            <p:nvPr/>
          </p:nvPicPr>
          <p:blipFill>
            <a:blip r:embed="rId17">
              <a:clrChange>
                <a:clrFrom>
                  <a:srgbClr val="FFFFFF"/>
                </a:clrFrom>
                <a:clrTo>
                  <a:srgbClr val="FFFFFF">
                    <a:alpha val="0"/>
                  </a:srgbClr>
                </a:clrTo>
              </a:clrChange>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5040583" y="3858162"/>
              <a:ext cx="783431" cy="404948"/>
            </a:xfrm>
            <a:prstGeom prst="rect">
              <a:avLst/>
            </a:prstGeom>
          </p:spPr>
        </p:pic>
      </p:grpSp>
      <p:grpSp>
        <p:nvGrpSpPr>
          <p:cNvPr id="44" name="Group 43"/>
          <p:cNvGrpSpPr/>
          <p:nvPr/>
        </p:nvGrpSpPr>
        <p:grpSpPr>
          <a:xfrm>
            <a:off x="5714801" y="5753678"/>
            <a:ext cx="7276225" cy="1218482"/>
            <a:chOff x="5502091" y="3112682"/>
            <a:chExt cx="8523764" cy="914400"/>
          </a:xfrm>
        </p:grpSpPr>
        <p:sp>
          <p:nvSpPr>
            <p:cNvPr id="45" name="Rectangle 44"/>
            <p:cNvSpPr/>
            <p:nvPr/>
          </p:nvSpPr>
          <p:spPr>
            <a:xfrm>
              <a:off x="5502091" y="3112682"/>
              <a:ext cx="1659034" cy="914400"/>
            </a:xfrm>
            <a:prstGeom prst="rect">
              <a:avLst/>
            </a:prstGeom>
            <a:noFill/>
            <a:ln w="889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t" anchorCtr="0" forceAA="0" compatLnSpc="1">
              <a:prstTxWarp prst="textNoShape">
                <a:avLst/>
              </a:prstTxWarp>
              <a:noAutofit/>
            </a:bodyPr>
            <a:lstStyle/>
            <a:p>
              <a:pPr defTabSz="932205" fontAlgn="base">
                <a:lnSpc>
                  <a:spcPct val="90000"/>
                </a:lnSpc>
                <a:spcAft>
                  <a:spcPct val="0"/>
                </a:spcAft>
              </a:pPr>
              <a:r>
                <a:rPr lang="en-US" sz="2000" kern="0" dirty="0">
                  <a:gradFill>
                    <a:gsLst>
                      <a:gs pos="63768">
                        <a:schemeClr val="tx1"/>
                      </a:gs>
                      <a:gs pos="43000">
                        <a:schemeClr val="tx1"/>
                      </a:gs>
                    </a:gsLst>
                    <a:lin ang="5400000" scaled="0"/>
                  </a:gradFill>
                  <a:latin typeface="Segoe UI"/>
                </a:rPr>
                <a:t>Machine</a:t>
              </a:r>
            </a:p>
            <a:p>
              <a:pPr defTabSz="932205" fontAlgn="base">
                <a:lnSpc>
                  <a:spcPct val="90000"/>
                </a:lnSpc>
                <a:spcAft>
                  <a:spcPct val="0"/>
                </a:spcAft>
              </a:pPr>
              <a:r>
                <a:rPr lang="en-US" sz="2000" kern="0" dirty="0">
                  <a:gradFill>
                    <a:gsLst>
                      <a:gs pos="63768">
                        <a:schemeClr val="tx1"/>
                      </a:gs>
                      <a:gs pos="43000">
                        <a:schemeClr val="tx1"/>
                      </a:gs>
                    </a:gsLst>
                    <a:lin ang="5400000" scaled="0"/>
                  </a:gradFill>
                  <a:latin typeface="Segoe UI"/>
                </a:rPr>
                <a:t>Learning:</a:t>
              </a:r>
            </a:p>
          </p:txBody>
        </p:sp>
        <p:sp>
          <p:nvSpPr>
            <p:cNvPr id="46" name="TextBox 45"/>
            <p:cNvSpPr txBox="1"/>
            <p:nvPr/>
          </p:nvSpPr>
          <p:spPr>
            <a:xfrm>
              <a:off x="7235268" y="3112682"/>
              <a:ext cx="6790587" cy="6817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spAutoFit/>
            </a:bodyPr>
            <a:lstStyle>
              <a:defPPr>
                <a:defRPr lang="en-US"/>
              </a:defPPr>
              <a:lvl1pPr>
                <a:defRPr>
                  <a:solidFill>
                    <a:schemeClr val="lt1"/>
                  </a:solidFill>
                </a:defRPr>
              </a:lvl1pPr>
              <a:lvl2pPr marL="0" marR="0" lvl="1" indent="0" defTabSz="1165865" fontAlgn="auto">
                <a:lnSpc>
                  <a:spcPct val="90000"/>
                </a:lnSpc>
                <a:spcBef>
                  <a:spcPts val="400"/>
                </a:spcBef>
                <a:spcAft>
                  <a:spcPts val="0"/>
                </a:spcAft>
                <a:buClr>
                  <a:srgbClr val="FFFFFF">
                    <a:lumMod val="50000"/>
                  </a:srgbClr>
                </a:buClr>
                <a:buSzPct val="110000"/>
                <a:buFontTx/>
                <a:buNone/>
                <a:tabLst/>
                <a:defRPr kumimoji="0" sz="2800" b="1" i="0" u="none" strike="noStrike" cap="none" spc="0" normalizeH="0" baseline="0">
                  <a:ln>
                    <a:noFill/>
                  </a:ln>
                  <a:gradFill>
                    <a:gsLst>
                      <a:gs pos="76852">
                        <a:srgbClr val="0078D7"/>
                      </a:gs>
                      <a:gs pos="53297">
                        <a:srgbClr val="0078D7"/>
                      </a:gs>
                    </a:gsLst>
                    <a:lin ang="5400000" scaled="1"/>
                  </a:gradFill>
                  <a:effectLst/>
                  <a:uLnTx/>
                  <a:uFillTx/>
                  <a:latin typeface="Segoe UI Semilight"/>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31642" lvl="1" indent="-231642" defTabSz="932205">
                <a:spcBef>
                  <a:spcPts val="800"/>
                </a:spcBef>
                <a:buClrTx/>
                <a:buSzPct val="90000"/>
                <a:buFont typeface="Arial" pitchFamily="34" charset="0"/>
                <a:buChar char="•"/>
                <a:defRPr/>
              </a:pPr>
              <a:r>
                <a:rPr lang="en-US" sz="1800" b="0" kern="0" dirty="0">
                  <a:gradFill>
                    <a:gsLst>
                      <a:gs pos="1250">
                        <a:srgbClr val="505050"/>
                      </a:gs>
                      <a:gs pos="100000">
                        <a:srgbClr val="505050"/>
                      </a:gs>
                    </a:gsLst>
                    <a:lin ang="5400000" scaled="0"/>
                  </a:gradFill>
                  <a:latin typeface="Segoe UI"/>
                  <a:ea typeface="+mn-ea"/>
                </a:rPr>
                <a:t>Intelligence and proactive management</a:t>
              </a:r>
            </a:p>
            <a:p>
              <a:pPr marL="231642" lvl="1" indent="-231642" defTabSz="932205">
                <a:spcBef>
                  <a:spcPts val="800"/>
                </a:spcBef>
                <a:buClrTx/>
                <a:buSzPct val="90000"/>
                <a:buFont typeface="Arial" pitchFamily="34" charset="0"/>
                <a:buChar char="•"/>
                <a:defRPr/>
              </a:pPr>
              <a:r>
                <a:rPr lang="en-US" sz="1800" b="0" kern="0" dirty="0">
                  <a:gradFill>
                    <a:gsLst>
                      <a:gs pos="1250">
                        <a:srgbClr val="505050"/>
                      </a:gs>
                      <a:gs pos="100000">
                        <a:srgbClr val="505050"/>
                      </a:gs>
                    </a:gsLst>
                    <a:lin ang="5400000" scaled="0"/>
                  </a:gradFill>
                  <a:latin typeface="Segoe UI"/>
                  <a:ea typeface="+mn-ea"/>
                </a:rPr>
                <a:t>Analytics that enable action</a:t>
              </a:r>
            </a:p>
          </p:txBody>
        </p:sp>
      </p:grpSp>
      <p:grpSp>
        <p:nvGrpSpPr>
          <p:cNvPr id="39" name="Group 38"/>
          <p:cNvGrpSpPr/>
          <p:nvPr/>
        </p:nvGrpSpPr>
        <p:grpSpPr>
          <a:xfrm>
            <a:off x="5705080" y="4713028"/>
            <a:ext cx="7285949" cy="1218482"/>
            <a:chOff x="5502091" y="3112682"/>
            <a:chExt cx="8535155" cy="914400"/>
          </a:xfrm>
        </p:grpSpPr>
        <p:sp>
          <p:nvSpPr>
            <p:cNvPr id="42" name="Rectangle 41"/>
            <p:cNvSpPr/>
            <p:nvPr/>
          </p:nvSpPr>
          <p:spPr>
            <a:xfrm>
              <a:off x="5502091" y="3112682"/>
              <a:ext cx="1659034" cy="914400"/>
            </a:xfrm>
            <a:prstGeom prst="rect">
              <a:avLst/>
            </a:prstGeom>
            <a:noFill/>
            <a:ln w="889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t" anchorCtr="0" forceAA="0" compatLnSpc="1">
              <a:prstTxWarp prst="textNoShape">
                <a:avLst/>
              </a:prstTxWarp>
              <a:noAutofit/>
            </a:bodyPr>
            <a:lstStyle/>
            <a:p>
              <a:pPr defTabSz="932205" fontAlgn="base">
                <a:lnSpc>
                  <a:spcPct val="90000"/>
                </a:lnSpc>
                <a:spcAft>
                  <a:spcPct val="0"/>
                </a:spcAft>
              </a:pPr>
              <a:r>
                <a:rPr lang="en-US" sz="2000" kern="0" dirty="0">
                  <a:gradFill>
                    <a:gsLst>
                      <a:gs pos="63768">
                        <a:schemeClr val="tx1"/>
                      </a:gs>
                      <a:gs pos="43000">
                        <a:schemeClr val="tx1"/>
                      </a:gs>
                    </a:gsLst>
                    <a:lin ang="5400000" scaled="0"/>
                  </a:gradFill>
                  <a:latin typeface="Segoe UI"/>
                </a:rPr>
                <a:t>Cognitive</a:t>
              </a:r>
            </a:p>
            <a:p>
              <a:pPr defTabSz="932205" fontAlgn="base">
                <a:lnSpc>
                  <a:spcPct val="90000"/>
                </a:lnSpc>
                <a:spcAft>
                  <a:spcPct val="0"/>
                </a:spcAft>
              </a:pPr>
              <a:r>
                <a:rPr lang="en-US" sz="2000" kern="0" dirty="0">
                  <a:gradFill>
                    <a:gsLst>
                      <a:gs pos="63768">
                        <a:schemeClr val="tx1"/>
                      </a:gs>
                      <a:gs pos="43000">
                        <a:schemeClr val="tx1"/>
                      </a:gs>
                    </a:gsLst>
                    <a:lin ang="5400000" scaled="0"/>
                  </a:gradFill>
                  <a:latin typeface="Segoe UI"/>
                </a:rPr>
                <a:t>Services:</a:t>
              </a:r>
            </a:p>
          </p:txBody>
        </p:sp>
        <p:sp>
          <p:nvSpPr>
            <p:cNvPr id="43" name="TextBox 42"/>
            <p:cNvSpPr txBox="1"/>
            <p:nvPr/>
          </p:nvSpPr>
          <p:spPr>
            <a:xfrm>
              <a:off x="7246659" y="3112682"/>
              <a:ext cx="6790587" cy="6817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spAutoFit/>
            </a:bodyPr>
            <a:lstStyle>
              <a:defPPr>
                <a:defRPr lang="en-US"/>
              </a:defPPr>
              <a:lvl1pPr>
                <a:defRPr>
                  <a:solidFill>
                    <a:schemeClr val="lt1"/>
                  </a:solidFill>
                </a:defRPr>
              </a:lvl1pPr>
              <a:lvl2pPr marL="0" marR="0" lvl="1" indent="0" defTabSz="1165865" fontAlgn="auto">
                <a:lnSpc>
                  <a:spcPct val="90000"/>
                </a:lnSpc>
                <a:spcBef>
                  <a:spcPts val="400"/>
                </a:spcBef>
                <a:spcAft>
                  <a:spcPts val="0"/>
                </a:spcAft>
                <a:buClr>
                  <a:srgbClr val="FFFFFF">
                    <a:lumMod val="50000"/>
                  </a:srgbClr>
                </a:buClr>
                <a:buSzPct val="110000"/>
                <a:buFontTx/>
                <a:buNone/>
                <a:tabLst/>
                <a:defRPr kumimoji="0" sz="2800" b="1" i="0" u="none" strike="noStrike" cap="none" spc="0" normalizeH="0" baseline="0">
                  <a:ln>
                    <a:noFill/>
                  </a:ln>
                  <a:gradFill>
                    <a:gsLst>
                      <a:gs pos="76852">
                        <a:srgbClr val="0078D7"/>
                      </a:gs>
                      <a:gs pos="53297">
                        <a:srgbClr val="0078D7"/>
                      </a:gs>
                    </a:gsLst>
                    <a:lin ang="5400000" scaled="1"/>
                  </a:gradFill>
                  <a:effectLst/>
                  <a:uLnTx/>
                  <a:uFillTx/>
                  <a:latin typeface="Segoe UI Semilight"/>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31642" lvl="1" indent="-231642" defTabSz="932205">
                <a:spcBef>
                  <a:spcPts val="800"/>
                </a:spcBef>
                <a:buClrTx/>
                <a:buSzPct val="90000"/>
                <a:buFont typeface="Arial" pitchFamily="34" charset="0"/>
                <a:buChar char="•"/>
                <a:defRPr/>
              </a:pPr>
              <a:r>
                <a:rPr lang="en-US" sz="1800" b="0" kern="0" dirty="0">
                  <a:gradFill>
                    <a:gsLst>
                      <a:gs pos="1250">
                        <a:srgbClr val="505050"/>
                      </a:gs>
                      <a:gs pos="100000">
                        <a:srgbClr val="505050"/>
                      </a:gs>
                    </a:gsLst>
                    <a:lin ang="5400000" scaled="0"/>
                  </a:gradFill>
                  <a:latin typeface="Segoe UI"/>
                  <a:ea typeface="+mn-ea"/>
                </a:rPr>
                <a:t>Sentiment analytics</a:t>
              </a:r>
            </a:p>
            <a:p>
              <a:pPr marL="231642" lvl="1" indent="-231642" defTabSz="932205">
                <a:spcBef>
                  <a:spcPts val="800"/>
                </a:spcBef>
                <a:buClrTx/>
                <a:buSzPct val="90000"/>
                <a:buFont typeface="Arial" pitchFamily="34" charset="0"/>
                <a:buChar char="•"/>
                <a:defRPr/>
              </a:pPr>
              <a:r>
                <a:rPr lang="en-US" sz="1800" b="0" kern="0" dirty="0">
                  <a:gradFill>
                    <a:gsLst>
                      <a:gs pos="1250">
                        <a:srgbClr val="505050"/>
                      </a:gs>
                      <a:gs pos="100000">
                        <a:srgbClr val="505050"/>
                      </a:gs>
                    </a:gsLst>
                    <a:lin ang="5400000" scaled="0"/>
                  </a:gradFill>
                  <a:latin typeface="Segoe UI"/>
                  <a:ea typeface="+mn-ea"/>
                </a:rPr>
                <a:t>Language and topic detection</a:t>
              </a:r>
            </a:p>
          </p:txBody>
        </p:sp>
      </p:grpSp>
      <p:pic>
        <p:nvPicPr>
          <p:cNvPr id="14" name="Picture 13"/>
          <p:cNvPicPr>
            <a:picLocks noChangeAspect="1"/>
          </p:cNvPicPr>
          <p:nvPr/>
        </p:nvPicPr>
        <p:blipFill>
          <a:blip r:embed="rId19"/>
          <a:stretch>
            <a:fillRect/>
          </a:stretch>
        </p:blipFill>
        <p:spPr>
          <a:xfrm>
            <a:off x="5291439" y="6011149"/>
            <a:ext cx="368158" cy="368158"/>
          </a:xfrm>
          <a:prstGeom prst="rect">
            <a:avLst/>
          </a:prstGeom>
        </p:spPr>
      </p:pic>
      <p:pic>
        <p:nvPicPr>
          <p:cNvPr id="15" name="Picture 14"/>
          <p:cNvPicPr>
            <a:picLocks noChangeAspect="1"/>
          </p:cNvPicPr>
          <p:nvPr/>
        </p:nvPicPr>
        <p:blipFill>
          <a:blip r:embed="rId20">
            <a:duotone>
              <a:prstClr val="black"/>
              <a:srgbClr val="D9C3A5">
                <a:tint val="50000"/>
                <a:satMod val="180000"/>
              </a:srgbClr>
            </a:duotone>
          </a:blip>
          <a:stretch>
            <a:fillRect/>
          </a:stretch>
        </p:blipFill>
        <p:spPr>
          <a:xfrm>
            <a:off x="5179191" y="4774883"/>
            <a:ext cx="554997" cy="557616"/>
          </a:xfrm>
          <a:prstGeom prst="rect">
            <a:avLst/>
          </a:prstGeom>
        </p:spPr>
      </p:pic>
      <p:cxnSp>
        <p:nvCxnSpPr>
          <p:cNvPr id="17" name="Straight Connector 16"/>
          <p:cNvCxnSpPr/>
          <p:nvPr/>
        </p:nvCxnSpPr>
        <p:spPr>
          <a:xfrm>
            <a:off x="5136188" y="4614611"/>
            <a:ext cx="700841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5136188" y="5696346"/>
            <a:ext cx="700841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1315850" y="3300695"/>
            <a:ext cx="2145145" cy="2072131"/>
            <a:chOff x="4955432" y="2841876"/>
            <a:chExt cx="2513616" cy="2513616"/>
          </a:xfrm>
        </p:grpSpPr>
        <p:pic>
          <p:nvPicPr>
            <p:cNvPr id="66" name="Picture 65"/>
            <p:cNvPicPr>
              <a:picLocks noChangeAspect="1"/>
            </p:cNvPicPr>
            <p:nvPr/>
          </p:nvPicPr>
          <p:blipFill>
            <a:blip r:embed="rId21"/>
            <a:stretch>
              <a:fillRect/>
            </a:stretch>
          </p:blipFill>
          <p:spPr>
            <a:xfrm>
              <a:off x="4955432" y="2841876"/>
              <a:ext cx="2513616" cy="2513616"/>
            </a:xfrm>
            <a:prstGeom prst="rect">
              <a:avLst/>
            </a:prstGeom>
          </p:spPr>
        </p:pic>
        <p:pic>
          <p:nvPicPr>
            <p:cNvPr id="67" name="Picture 66"/>
            <p:cNvPicPr>
              <a:picLocks noChangeAspect="1"/>
            </p:cNvPicPr>
            <p:nvPr/>
          </p:nvPicPr>
          <p:blipFill>
            <a:blip r:embed="rId22"/>
            <a:stretch>
              <a:fillRect/>
            </a:stretch>
          </p:blipFill>
          <p:spPr>
            <a:xfrm>
              <a:off x="5553506" y="3693499"/>
              <a:ext cx="716688" cy="716688"/>
            </a:xfrm>
            <a:prstGeom prst="rect">
              <a:avLst/>
            </a:prstGeom>
          </p:spPr>
        </p:pic>
      </p:grpSp>
    </p:spTree>
    <p:extLst>
      <p:ext uri="{BB962C8B-B14F-4D97-AF65-F5344CB8AC3E}">
        <p14:creationId xmlns:p14="http://schemas.microsoft.com/office/powerpoint/2010/main" val="428601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0145" y="449696"/>
            <a:ext cx="11887878" cy="917444"/>
          </a:xfrm>
        </p:spPr>
        <p:txBody>
          <a:bodyPr/>
          <a:lstStyle/>
          <a:p>
            <a:r>
              <a:rPr lang="en-US" dirty="0" smtClean="0"/>
              <a:t>True on-premises and cloud connectivity</a:t>
            </a:r>
            <a:endParaRPr lang="en-US" dirty="0"/>
          </a:p>
        </p:txBody>
      </p:sp>
      <p:graphicFrame>
        <p:nvGraphicFramePr>
          <p:cNvPr id="3" name="Table 2"/>
          <p:cNvGraphicFramePr>
            <a:graphicFrameLocks noGrp="1"/>
          </p:cNvGraphicFramePr>
          <p:nvPr>
            <p:extLst/>
          </p:nvPr>
        </p:nvGraphicFramePr>
        <p:xfrm>
          <a:off x="3230799" y="2125857"/>
          <a:ext cx="2944219" cy="3536008"/>
        </p:xfrm>
        <a:graphic>
          <a:graphicData uri="http://schemas.openxmlformats.org/drawingml/2006/table">
            <a:tbl>
              <a:tblPr firstRow="1" bandRow="1">
                <a:tableStyleId>{5C22544A-7EE6-4342-B048-85BDC9FD1C3A}</a:tableStyleId>
              </a:tblPr>
              <a:tblGrid>
                <a:gridCol w="2944219">
                  <a:extLst>
                    <a:ext uri="{9D8B030D-6E8A-4147-A177-3AD203B41FA5}">
                      <a16:colId xmlns:a16="http://schemas.microsoft.com/office/drawing/2014/main" val="862505283"/>
                    </a:ext>
                  </a:extLst>
                </a:gridCol>
              </a:tblGrid>
              <a:tr h="914010">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Logic</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Apps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82802" marR="93221" marT="91401" marB="914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1998">
                <a:tc>
                  <a:txBody>
                    <a:bodyPr/>
                    <a:lstStyle/>
                    <a:p>
                      <a:pPr marL="285750" marR="0" lvl="0" indent="-285750" algn="l" defTabSz="932742" rtl="0" eaLnBrk="1" fontAlgn="auto" latinLnBrk="0" hangingPunct="1">
                        <a:lnSpc>
                          <a:spcPct val="90000"/>
                        </a:lnSpc>
                        <a:spcBef>
                          <a:spcPts val="2400"/>
                        </a:spcBef>
                        <a:spcAft>
                          <a:spcPts val="0"/>
                        </a:spcAft>
                        <a:buClrTx/>
                        <a:buSzTx/>
                        <a:buFont typeface="Arial" panose="020B0604020202020204" pitchFamily="34" charset="0"/>
                        <a:buChar char="•"/>
                        <a:tabLst/>
                        <a:defRPr/>
                      </a:pPr>
                      <a:r>
                        <a:rPr lang="en-US" sz="1800" baseline="0">
                          <a:gradFill>
                            <a:gsLst>
                              <a:gs pos="2899">
                                <a:schemeClr val="tx1"/>
                              </a:gs>
                              <a:gs pos="18116">
                                <a:schemeClr val="tx1"/>
                              </a:gs>
                            </a:gsLst>
                            <a:lin ang="5400000" scaled="0"/>
                          </a:gradFill>
                        </a:rPr>
                        <a:t>Serverless compute, auto scaling, fully managed</a:t>
                      </a:r>
                    </a:p>
                    <a:p>
                      <a:pPr marL="285750" indent="-285750">
                        <a:lnSpc>
                          <a:spcPct val="90000"/>
                        </a:lnSpc>
                        <a:spcBef>
                          <a:spcPts val="2400"/>
                        </a:spcBef>
                        <a:buFont typeface="Arial" panose="020B0604020202020204" pitchFamily="34" charset="0"/>
                        <a:buChar char="•"/>
                      </a:pPr>
                      <a:r>
                        <a:rPr lang="en-US" sz="1800">
                          <a:gradFill>
                            <a:gsLst>
                              <a:gs pos="2899">
                                <a:schemeClr val="tx1"/>
                              </a:gs>
                              <a:gs pos="18116">
                                <a:schemeClr val="tx1"/>
                              </a:gs>
                            </a:gsLst>
                            <a:lin ang="5400000" scaled="0"/>
                          </a:gradFill>
                        </a:rPr>
                        <a:t>Connect</a:t>
                      </a:r>
                      <a:r>
                        <a:rPr lang="en-US" sz="1800" baseline="0">
                          <a:gradFill>
                            <a:gsLst>
                              <a:gs pos="2899">
                                <a:schemeClr val="tx1"/>
                              </a:gs>
                              <a:gs pos="18116">
                                <a:schemeClr val="tx1"/>
                              </a:gs>
                            </a:gsLst>
                            <a:lin ang="5400000" scaled="0"/>
                          </a:gradFill>
                        </a:rPr>
                        <a:t> SaaS applications </a:t>
                      </a:r>
                    </a:p>
                    <a:p>
                      <a:pPr marL="285750" indent="-285750">
                        <a:lnSpc>
                          <a:spcPct val="90000"/>
                        </a:lnSpc>
                        <a:spcBef>
                          <a:spcPts val="2400"/>
                        </a:spcBef>
                        <a:buFont typeface="Arial" panose="020B0604020202020204" pitchFamily="34" charset="0"/>
                        <a:buChar char="•"/>
                      </a:pPr>
                      <a:r>
                        <a:rPr lang="en-US" sz="1800" baseline="0">
                          <a:gradFill>
                            <a:gsLst>
                              <a:gs pos="2899">
                                <a:schemeClr val="tx1"/>
                              </a:gs>
                              <a:gs pos="18116">
                                <a:schemeClr val="tx1"/>
                              </a:gs>
                            </a:gsLst>
                            <a:lin ang="5400000" scaled="0"/>
                          </a:gradFill>
                        </a:rPr>
                        <a:t>Leverage Azure Services</a:t>
                      </a:r>
                      <a:endParaRPr lang="en-US" sz="1800" baseline="0" dirty="0">
                        <a:gradFill>
                          <a:gsLst>
                            <a:gs pos="2899">
                              <a:schemeClr val="tx1"/>
                            </a:gs>
                            <a:gs pos="18116">
                              <a:schemeClr val="tx1"/>
                            </a:gs>
                          </a:gsLst>
                          <a:lin ang="5400000" scaled="0"/>
                        </a:gradFill>
                      </a:endParaRPr>
                    </a:p>
                  </a:txBody>
                  <a:tcPr marL="182802" marR="93221" marT="146241" marB="914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8" name="Table 7"/>
          <p:cNvGraphicFramePr>
            <a:graphicFrameLocks noGrp="1"/>
          </p:cNvGraphicFramePr>
          <p:nvPr>
            <p:extLst/>
          </p:nvPr>
        </p:nvGraphicFramePr>
        <p:xfrm>
          <a:off x="9292111" y="2125858"/>
          <a:ext cx="2944219" cy="3536008"/>
        </p:xfrm>
        <a:graphic>
          <a:graphicData uri="http://schemas.openxmlformats.org/drawingml/2006/table">
            <a:tbl>
              <a:tblPr firstRow="1" bandRow="1">
                <a:tableStyleId>{5C22544A-7EE6-4342-B048-85BDC9FD1C3A}</a:tableStyleId>
              </a:tblPr>
              <a:tblGrid>
                <a:gridCol w="2944219">
                  <a:extLst>
                    <a:ext uri="{9D8B030D-6E8A-4147-A177-3AD203B41FA5}">
                      <a16:colId xmlns:a16="http://schemas.microsoft.com/office/drawing/2014/main" val="3728848810"/>
                    </a:ext>
                  </a:extLst>
                </a:gridCol>
              </a:tblGrid>
              <a:tr h="914010">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Service</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Bus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82802" marR="93221" marT="91401" marB="914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1998">
                <a:tc>
                  <a:txBody>
                    <a:bodyPr/>
                    <a:lstStyle/>
                    <a:p>
                      <a:pPr marL="285750" indent="-285750">
                        <a:lnSpc>
                          <a:spcPct val="90000"/>
                        </a:lnSpc>
                        <a:spcBef>
                          <a:spcPts val="2400"/>
                        </a:spcBef>
                        <a:buFont typeface="Arial" panose="020B0604020202020204" pitchFamily="34" charset="0"/>
                        <a:buChar char="•"/>
                      </a:pPr>
                      <a:r>
                        <a:rPr lang="en-US" sz="1800" baseline="0">
                          <a:gradFill>
                            <a:gsLst>
                              <a:gs pos="2899">
                                <a:schemeClr val="tx1"/>
                              </a:gs>
                              <a:gs pos="18116">
                                <a:schemeClr val="tx1"/>
                              </a:gs>
                            </a:gsLst>
                            <a:lin ang="5400000" scaled="0"/>
                          </a:gradFill>
                        </a:rPr>
                        <a:t>Serverless compute, auto scaling, fully managed</a:t>
                      </a:r>
                    </a:p>
                    <a:p>
                      <a:pPr marL="285750" indent="-285750">
                        <a:lnSpc>
                          <a:spcPct val="90000"/>
                        </a:lnSpc>
                        <a:spcBef>
                          <a:spcPts val="2400"/>
                        </a:spcBef>
                        <a:buFont typeface="Arial" panose="020B0604020202020204" pitchFamily="34" charset="0"/>
                        <a:buChar char="•"/>
                      </a:pPr>
                      <a:r>
                        <a:rPr lang="en-US" sz="1800" baseline="0">
                          <a:gradFill>
                            <a:gsLst>
                              <a:gs pos="2899">
                                <a:schemeClr val="tx1"/>
                              </a:gs>
                              <a:gs pos="18116">
                                <a:schemeClr val="tx1"/>
                              </a:gs>
                            </a:gsLst>
                            <a:lin ang="5400000" scaled="0"/>
                          </a:gradFill>
                        </a:rPr>
                        <a:t>Publish &amp; Subscribe, Topics and Queues </a:t>
                      </a:r>
                    </a:p>
                    <a:p>
                      <a:pPr marL="285750" indent="-285750">
                        <a:lnSpc>
                          <a:spcPct val="90000"/>
                        </a:lnSpc>
                        <a:spcBef>
                          <a:spcPts val="2400"/>
                        </a:spcBef>
                        <a:buFont typeface="Arial" panose="020B0604020202020204" pitchFamily="34" charset="0"/>
                        <a:buChar char="•"/>
                      </a:pPr>
                      <a:r>
                        <a:rPr lang="en-US" sz="1800">
                          <a:gradFill>
                            <a:gsLst>
                              <a:gs pos="2899">
                                <a:schemeClr val="tx1"/>
                              </a:gs>
                              <a:gs pos="18116">
                                <a:schemeClr val="tx1"/>
                              </a:gs>
                            </a:gsLst>
                            <a:lin ang="5400000" scaled="0"/>
                          </a:gradFill>
                        </a:rPr>
                        <a:t>Secure and predictable</a:t>
                      </a:r>
                      <a:r>
                        <a:rPr lang="en-US" sz="1800" baseline="0">
                          <a:gradFill>
                            <a:gsLst>
                              <a:gs pos="2899">
                                <a:schemeClr val="tx1"/>
                              </a:gs>
                              <a:gs pos="18116">
                                <a:schemeClr val="tx1"/>
                              </a:gs>
                            </a:gsLst>
                            <a:lin ang="5400000" scaled="0"/>
                          </a:gradFill>
                        </a:rPr>
                        <a:t> message delivery</a:t>
                      </a:r>
                      <a:endParaRPr lang="en-US" sz="1800" dirty="0">
                        <a:gradFill>
                          <a:gsLst>
                            <a:gs pos="2899">
                              <a:schemeClr val="tx1"/>
                            </a:gs>
                            <a:gs pos="18116">
                              <a:schemeClr val="tx1"/>
                            </a:gs>
                          </a:gsLst>
                          <a:lin ang="5400000" scaled="0"/>
                        </a:gradFill>
                      </a:endParaRPr>
                    </a:p>
                  </a:txBody>
                  <a:tcPr marL="182802" marR="93221" marT="146241" marB="914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pic>
        <p:nvPicPr>
          <p:cNvPr id="11" name="Picture 10"/>
          <p:cNvPicPr>
            <a:picLocks noChangeAspect="1"/>
          </p:cNvPicPr>
          <p:nvPr/>
        </p:nvPicPr>
        <p:blipFill>
          <a:blip r:embed="rId3">
            <a:biLevel thresh="25000"/>
          </a:blip>
          <a:stretch>
            <a:fillRect/>
          </a:stretch>
        </p:blipFill>
        <p:spPr>
          <a:xfrm>
            <a:off x="11390493" y="2317533"/>
            <a:ext cx="505190" cy="505190"/>
          </a:xfrm>
          <a:prstGeom prst="rect">
            <a:avLst/>
          </a:prstGeom>
        </p:spPr>
      </p:pic>
      <p:pic>
        <p:nvPicPr>
          <p:cNvPr id="13" name="Picture 1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371077" y="2257883"/>
            <a:ext cx="643715" cy="643715"/>
          </a:xfrm>
          <a:prstGeom prst="rect">
            <a:avLst/>
          </a:prstGeom>
          <a:noFill/>
          <a:ln>
            <a:noFill/>
          </a:ln>
        </p:spPr>
      </p:pic>
      <p:graphicFrame>
        <p:nvGraphicFramePr>
          <p:cNvPr id="14" name="Table 13"/>
          <p:cNvGraphicFramePr>
            <a:graphicFrameLocks noGrp="1"/>
          </p:cNvGraphicFramePr>
          <p:nvPr>
            <p:extLst/>
          </p:nvPr>
        </p:nvGraphicFramePr>
        <p:xfrm>
          <a:off x="200142" y="2137339"/>
          <a:ext cx="2944219" cy="3524189"/>
        </p:xfrm>
        <a:graphic>
          <a:graphicData uri="http://schemas.openxmlformats.org/drawingml/2006/table">
            <a:tbl>
              <a:tblPr firstRow="1" bandRow="1">
                <a:tableStyleId>{5C22544A-7EE6-4342-B048-85BDC9FD1C3A}</a:tableStyleId>
              </a:tblPr>
              <a:tblGrid>
                <a:gridCol w="2944219">
                  <a:extLst>
                    <a:ext uri="{9D8B030D-6E8A-4147-A177-3AD203B41FA5}">
                      <a16:colId xmlns:a16="http://schemas.microsoft.com/office/drawing/2014/main" val="245742986"/>
                    </a:ext>
                  </a:extLst>
                </a:gridCol>
              </a:tblGrid>
              <a:tr h="914010">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BizTalk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Server               </a:t>
                      </a:r>
                    </a:p>
                  </a:txBody>
                  <a:tcPr marL="182802" marR="0" marT="91401" marB="914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10179">
                <a:tc>
                  <a:txBody>
                    <a:bodyPr/>
                    <a:lstStyle/>
                    <a:p>
                      <a:pPr marL="285750" marR="0" lvl="0" indent="-285750" algn="l" defTabSz="932742" rtl="0" eaLnBrk="1" fontAlgn="auto" latinLnBrk="0" hangingPunct="1">
                        <a:lnSpc>
                          <a:spcPct val="90000"/>
                        </a:lnSpc>
                        <a:spcBef>
                          <a:spcPts val="2400"/>
                        </a:spcBef>
                        <a:spcAft>
                          <a:spcPts val="0"/>
                        </a:spcAft>
                        <a:buClrTx/>
                        <a:buSzTx/>
                        <a:buFont typeface="Arial" panose="020B0604020202020204" pitchFamily="34" charset="0"/>
                        <a:buChar char="•"/>
                        <a:tabLst/>
                        <a:defRPr/>
                      </a:pPr>
                      <a:r>
                        <a:rPr lang="en-US" sz="1800" kern="1200">
                          <a:gradFill>
                            <a:gsLst>
                              <a:gs pos="2899">
                                <a:schemeClr val="tx1"/>
                              </a:gs>
                              <a:gs pos="18116">
                                <a:schemeClr val="tx1"/>
                              </a:gs>
                            </a:gsLst>
                            <a:lin ang="5400000" scaled="0"/>
                          </a:gradFill>
                          <a:latin typeface="+mn-lt"/>
                          <a:ea typeface="+mn-ea"/>
                          <a:cs typeface="+mn-cs"/>
                        </a:rPr>
                        <a:t>Integrate on-premises LOB to SaaS apps </a:t>
                      </a: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a:gradFill>
                            <a:gsLst>
                              <a:gs pos="2899">
                                <a:schemeClr val="tx1"/>
                              </a:gs>
                              <a:gs pos="18116">
                                <a:schemeClr val="tx1"/>
                              </a:gs>
                            </a:gsLst>
                            <a:lin ang="5400000" scaled="0"/>
                          </a:gradFill>
                          <a:latin typeface="+mn-lt"/>
                          <a:ea typeface="+mn-ea"/>
                          <a:cs typeface="+mn-cs"/>
                        </a:rPr>
                        <a:t>Automate mission critical processes</a:t>
                      </a: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a:gradFill>
                            <a:gsLst>
                              <a:gs pos="2899">
                                <a:schemeClr val="tx1"/>
                              </a:gs>
                              <a:gs pos="18116">
                                <a:schemeClr val="tx1"/>
                              </a:gs>
                            </a:gsLst>
                            <a:lin ang="5400000" scaled="0"/>
                          </a:gradFill>
                          <a:latin typeface="+mn-lt"/>
                          <a:ea typeface="+mn-ea"/>
                          <a:cs typeface="+mn-cs"/>
                        </a:rPr>
                        <a:t>Support for latest Microsoft Platforms</a:t>
                      </a:r>
                      <a:endParaRPr lang="en-US" sz="1800" kern="1200" dirty="0">
                        <a:gradFill>
                          <a:gsLst>
                            <a:gs pos="2899">
                              <a:schemeClr val="tx1"/>
                            </a:gs>
                            <a:gs pos="18116">
                              <a:schemeClr val="tx1"/>
                            </a:gs>
                          </a:gsLst>
                          <a:lin ang="5400000" scaled="0"/>
                        </a:gradFill>
                        <a:latin typeface="+mn-lt"/>
                        <a:ea typeface="+mn-ea"/>
                        <a:cs typeface="+mn-cs"/>
                      </a:endParaRPr>
                    </a:p>
                  </a:txBody>
                  <a:tcPr marL="182802" marR="0" marT="146241" marB="914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sp>
        <p:nvSpPr>
          <p:cNvPr id="15" name="Freeform 5"/>
          <p:cNvSpPr>
            <a:spLocks noChangeAspect="1" noEditPoints="1"/>
          </p:cNvSpPr>
          <p:nvPr/>
        </p:nvSpPr>
        <p:spPr bwMode="auto">
          <a:xfrm>
            <a:off x="2516675" y="2246249"/>
            <a:ext cx="314197" cy="58795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91401" tIns="45700" rIns="91401" bIns="45700" numCol="1" anchor="t" anchorCtr="0" compatLnSpc="1">
            <a:prstTxWarp prst="textNoShape">
              <a:avLst/>
            </a:prstTxWarp>
          </a:bodyPr>
          <a:lstStyle/>
          <a:p>
            <a:pPr defTabSz="913873"/>
            <a:endParaRPr lang="en-US" kern="0" dirty="0">
              <a:solidFill>
                <a:srgbClr val="505050"/>
              </a:solidFill>
            </a:endParaRPr>
          </a:p>
        </p:txBody>
      </p:sp>
      <p:graphicFrame>
        <p:nvGraphicFramePr>
          <p:cNvPr id="16" name="Table 15"/>
          <p:cNvGraphicFramePr>
            <a:graphicFrameLocks noGrp="1"/>
          </p:cNvGraphicFramePr>
          <p:nvPr>
            <p:extLst/>
          </p:nvPr>
        </p:nvGraphicFramePr>
        <p:xfrm>
          <a:off x="6264819" y="2125857"/>
          <a:ext cx="2944219" cy="3536008"/>
        </p:xfrm>
        <a:graphic>
          <a:graphicData uri="http://schemas.openxmlformats.org/drawingml/2006/table">
            <a:tbl>
              <a:tblPr firstRow="1" bandRow="1">
                <a:tableStyleId>{5C22544A-7EE6-4342-B048-85BDC9FD1C3A}</a:tableStyleId>
              </a:tblPr>
              <a:tblGrid>
                <a:gridCol w="2944219">
                  <a:extLst>
                    <a:ext uri="{9D8B030D-6E8A-4147-A177-3AD203B41FA5}">
                      <a16:colId xmlns:a16="http://schemas.microsoft.com/office/drawing/2014/main" val="2281339759"/>
                    </a:ext>
                  </a:extLst>
                </a:gridCol>
              </a:tblGrid>
              <a:tr h="914010">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API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Management</a:t>
                      </a:r>
                    </a:p>
                  </a:txBody>
                  <a:tcPr marL="182802" marR="93221" marT="91401" marB="914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1998">
                <a:tc>
                  <a:txBody>
                    <a:bodyPr/>
                    <a:lstStyle/>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dirty="0">
                          <a:gradFill>
                            <a:gsLst>
                              <a:gs pos="2899">
                                <a:schemeClr val="tx1"/>
                              </a:gs>
                              <a:gs pos="18116">
                                <a:schemeClr val="tx1"/>
                              </a:gs>
                            </a:gsLst>
                            <a:lin ang="5400000" scaled="0"/>
                          </a:gradFill>
                          <a:latin typeface="+mn-lt"/>
                          <a:ea typeface="+mn-ea"/>
                          <a:cs typeface="+mn-cs"/>
                        </a:rPr>
                        <a:t>Document and catalog LOB APIs</a:t>
                      </a: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dirty="0">
                          <a:gradFill>
                            <a:gsLst>
                              <a:gs pos="2899">
                                <a:schemeClr val="tx1"/>
                              </a:gs>
                              <a:gs pos="18116">
                                <a:schemeClr val="tx1"/>
                              </a:gs>
                            </a:gsLst>
                            <a:lin ang="5400000" scaled="0"/>
                          </a:gradFill>
                          <a:latin typeface="+mn-lt"/>
                          <a:ea typeface="+mn-ea"/>
                          <a:cs typeface="+mn-cs"/>
                        </a:rPr>
                        <a:t>Discover, manage </a:t>
                      </a:r>
                      <a:br>
                        <a:rPr lang="en-US" sz="1800" kern="1200" dirty="0">
                          <a:gradFill>
                            <a:gsLst>
                              <a:gs pos="2899">
                                <a:schemeClr val="tx1"/>
                              </a:gs>
                              <a:gs pos="18116">
                                <a:schemeClr val="tx1"/>
                              </a:gs>
                            </a:gsLst>
                            <a:lin ang="5400000" scaled="0"/>
                          </a:gradFill>
                          <a:latin typeface="+mn-lt"/>
                          <a:ea typeface="+mn-ea"/>
                          <a:cs typeface="+mn-cs"/>
                        </a:rPr>
                      </a:br>
                      <a:r>
                        <a:rPr lang="en-US" sz="1800" kern="1200" dirty="0">
                          <a:gradFill>
                            <a:gsLst>
                              <a:gs pos="2899">
                                <a:schemeClr val="tx1"/>
                              </a:gs>
                              <a:gs pos="18116">
                                <a:schemeClr val="tx1"/>
                              </a:gs>
                            </a:gsLst>
                            <a:lin ang="5400000" scaled="0"/>
                          </a:gradFill>
                          <a:latin typeface="+mn-lt"/>
                          <a:ea typeface="+mn-ea"/>
                          <a:cs typeface="+mn-cs"/>
                        </a:rPr>
                        <a:t>and secure connectivity</a:t>
                      </a: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dirty="0">
                          <a:gradFill>
                            <a:gsLst>
                              <a:gs pos="2899">
                                <a:schemeClr val="tx1"/>
                              </a:gs>
                              <a:gs pos="18116">
                                <a:schemeClr val="tx1"/>
                              </a:gs>
                            </a:gsLst>
                            <a:lin ang="5400000" scaled="0"/>
                          </a:gradFill>
                          <a:latin typeface="+mn-lt"/>
                          <a:ea typeface="+mn-ea"/>
                          <a:cs typeface="+mn-cs"/>
                        </a:rPr>
                        <a:t>Gain insights, measure and monetize</a:t>
                      </a:r>
                    </a:p>
                  </a:txBody>
                  <a:tcPr marL="182802" marR="93221" marT="146241" marB="914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pic>
        <p:nvPicPr>
          <p:cNvPr id="17" name="Picture 16"/>
          <p:cNvPicPr>
            <a:picLocks noChangeAspect="1"/>
          </p:cNvPicPr>
          <p:nvPr/>
        </p:nvPicPr>
        <p:blipFill>
          <a:blip r:embed="rId5">
            <a:biLevel thresh="25000"/>
          </a:blip>
          <a:stretch>
            <a:fillRect/>
          </a:stretch>
        </p:blipFill>
        <p:spPr>
          <a:xfrm>
            <a:off x="8491533" y="2257883"/>
            <a:ext cx="591886" cy="591886"/>
          </a:xfrm>
          <a:prstGeom prst="rect">
            <a:avLst/>
          </a:prstGeom>
        </p:spPr>
      </p:pic>
      <p:sp>
        <p:nvSpPr>
          <p:cNvPr id="4" name="Rectangle 3"/>
          <p:cNvSpPr/>
          <p:nvPr/>
        </p:nvSpPr>
        <p:spPr bwMode="auto">
          <a:xfrm>
            <a:off x="3230800" y="1602708"/>
            <a:ext cx="2944219" cy="45713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Microsoft Flow</a:t>
            </a:r>
          </a:p>
        </p:txBody>
      </p:sp>
      <p:sp>
        <p:nvSpPr>
          <p:cNvPr id="5" name="Rectangle 4"/>
          <p:cNvSpPr/>
          <p:nvPr/>
        </p:nvSpPr>
        <p:spPr bwMode="auto">
          <a:xfrm>
            <a:off x="215697" y="5766311"/>
            <a:ext cx="9008895" cy="502356"/>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Microsoft Pro Integration Team</a:t>
            </a:r>
          </a:p>
        </p:txBody>
      </p:sp>
    </p:spTree>
    <p:extLst>
      <p:ext uri="{BB962C8B-B14F-4D97-AF65-F5344CB8AC3E}">
        <p14:creationId xmlns:p14="http://schemas.microsoft.com/office/powerpoint/2010/main" val="2989744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863350" y="4813"/>
            <a:ext cx="7587685" cy="70004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766" y="992"/>
            <a:ext cx="4845263" cy="7000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gradFill>
                  <a:gsLst>
                    <a:gs pos="0">
                      <a:schemeClr val="bg1"/>
                    </a:gs>
                    <a:gs pos="100000">
                      <a:schemeClr val="bg1"/>
                    </a:gs>
                  </a:gsLst>
                  <a:lin ang="5400000" scaled="1"/>
                </a:gradFill>
              </a:rPr>
              <a:t>Orchestrate </a:t>
            </a:r>
            <a:r>
              <a:rPr lang="en-US" dirty="0" smtClean="0">
                <a:gradFill>
                  <a:gsLst>
                    <a:gs pos="0">
                      <a:schemeClr val="bg1"/>
                    </a:gs>
                    <a:gs pos="100000">
                      <a:schemeClr val="bg1"/>
                    </a:gs>
                  </a:gsLst>
                  <a:lin ang="5400000" scaled="1"/>
                </a:gradFill>
              </a:rPr>
              <a:t/>
            </a:r>
            <a:br>
              <a:rPr lang="en-US" dirty="0" smtClean="0">
                <a:gradFill>
                  <a:gsLst>
                    <a:gs pos="0">
                      <a:schemeClr val="bg1"/>
                    </a:gs>
                    <a:gs pos="100000">
                      <a:schemeClr val="bg1"/>
                    </a:gs>
                  </a:gsLst>
                  <a:lin ang="5400000" scaled="1"/>
                </a:gradFill>
              </a:rPr>
            </a:br>
            <a:r>
              <a:rPr lang="en-US" dirty="0" smtClean="0">
                <a:gradFill>
                  <a:gsLst>
                    <a:gs pos="0">
                      <a:schemeClr val="bg1"/>
                    </a:gs>
                    <a:gs pos="100000">
                      <a:schemeClr val="bg1"/>
                    </a:gs>
                  </a:gsLst>
                  <a:lin ang="5400000" scaled="1"/>
                </a:gradFill>
              </a:rPr>
              <a:t>anything</a:t>
            </a:r>
            <a:endParaRPr lang="en-US" dirty="0">
              <a:gradFill>
                <a:gsLst>
                  <a:gs pos="0">
                    <a:schemeClr val="bg1"/>
                  </a:gs>
                  <a:gs pos="100000">
                    <a:schemeClr val="bg1"/>
                  </a:gs>
                </a:gsLst>
                <a:lin ang="5400000" scaled="1"/>
              </a:gradFill>
            </a:endParaRPr>
          </a:p>
        </p:txBody>
      </p:sp>
      <p:sp>
        <p:nvSpPr>
          <p:cNvPr id="58" name="Text Placeholder 3"/>
          <p:cNvSpPr>
            <a:spLocks noGrp="1"/>
          </p:cNvSpPr>
          <p:nvPr>
            <p:ph type="body" sz="quarter" idx="10"/>
          </p:nvPr>
        </p:nvSpPr>
        <p:spPr>
          <a:xfrm>
            <a:off x="275482" y="2125856"/>
            <a:ext cx="4571351" cy="4625803"/>
          </a:xfrm>
        </p:spPr>
        <p:txBody>
          <a:bodyPr>
            <a:normAutofit fontScale="92500"/>
          </a:bodyPr>
          <a:lstStyle/>
          <a:p>
            <a:pPr marL="342834" indent="-342834">
              <a:spcBef>
                <a:spcPts val="1800"/>
              </a:spcBef>
              <a:buFont typeface="Wingdings" panose="05000000000000000000" pitchFamily="2" charset="2"/>
              <a:buChar char="Ø"/>
            </a:pPr>
            <a: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Connect on-premises, hybrid </a:t>
            </a:r>
            <a:b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br>
            <a: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and cloud applications </a:t>
            </a:r>
          </a:p>
          <a:p>
            <a:pPr marL="342834" indent="-342834">
              <a:spcBef>
                <a:spcPts val="1800"/>
              </a:spcBef>
              <a:buFont typeface="Wingdings" panose="05000000000000000000" pitchFamily="2" charset="2"/>
              <a:buChar char="Ø"/>
            </a:pPr>
            <a: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Run mission-critical, complex integration scenarios with ease </a:t>
            </a:r>
          </a:p>
          <a:p>
            <a:pPr marL="342834" indent="-342834">
              <a:spcBef>
                <a:spcPts val="1800"/>
              </a:spcBef>
              <a:buFont typeface="Wingdings" panose="05000000000000000000" pitchFamily="2" charset="2"/>
              <a:buChar char="Ø"/>
            </a:pPr>
            <a: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Enhance business productivity by automating business processes</a:t>
            </a:r>
          </a:p>
          <a:p>
            <a:pPr marL="342834" indent="-342834">
              <a:spcBef>
                <a:spcPts val="1800"/>
              </a:spcBef>
              <a:buFont typeface="Wingdings" panose="05000000000000000000" pitchFamily="2" charset="2"/>
              <a:buChar char="Ø"/>
            </a:pPr>
            <a: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Easily connect custom </a:t>
            </a:r>
            <a:b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br>
            <a: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on-premises applications </a:t>
            </a:r>
            <a:b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br>
            <a: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to the cloud</a:t>
            </a:r>
          </a:p>
          <a:p>
            <a:pPr marL="342834" indent="-342834">
              <a:spcBef>
                <a:spcPts val="1800"/>
              </a:spcBef>
              <a:buFont typeface="Wingdings" panose="05000000000000000000" pitchFamily="2" charset="2"/>
              <a:buChar char="Ø"/>
            </a:pPr>
            <a:r>
              <a:rPr lang="en-US" sz="24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Coming Soon</a:t>
            </a:r>
          </a:p>
          <a:p>
            <a:pPr marL="571347" lvl="2" indent="-342834">
              <a:spcBef>
                <a:spcPts val="1800"/>
              </a:spcBef>
              <a:buFont typeface="Wingdings" panose="05000000000000000000" pitchFamily="2" charset="2"/>
              <a:buChar char="Ø"/>
            </a:pPr>
            <a:r>
              <a:rPr lang="en-US" sz="1584"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SAP and FILE</a:t>
            </a:r>
          </a:p>
        </p:txBody>
      </p:sp>
      <p:grpSp>
        <p:nvGrpSpPr>
          <p:cNvPr id="74" name="Group 73"/>
          <p:cNvGrpSpPr/>
          <p:nvPr/>
        </p:nvGrpSpPr>
        <p:grpSpPr>
          <a:xfrm>
            <a:off x="7649353" y="2837053"/>
            <a:ext cx="1692198" cy="1536515"/>
            <a:chOff x="7649759" y="2836864"/>
            <a:chExt cx="1692678" cy="1536953"/>
          </a:xfrm>
        </p:grpSpPr>
        <p:sp>
          <p:nvSpPr>
            <p:cNvPr id="30" name="TextBox 29"/>
            <p:cNvSpPr txBox="1"/>
            <p:nvPr/>
          </p:nvSpPr>
          <p:spPr>
            <a:xfrm>
              <a:off x="7649759" y="3978709"/>
              <a:ext cx="1692678" cy="395108"/>
            </a:xfrm>
            <a:prstGeom prst="rect">
              <a:avLst/>
            </a:prstGeom>
            <a:solidFill>
              <a:schemeClr val="bg1"/>
            </a:solidFill>
          </p:spPr>
          <p:txBody>
            <a:bodyPr wrap="square" lIns="0" tIns="0" rIns="0" bIns="0" rtlCol="0">
              <a:spAutoFit/>
            </a:bodyPr>
            <a:lstStyle/>
            <a:p>
              <a:pPr algn="ctr" defTabSz="914049">
                <a:lnSpc>
                  <a:spcPct val="90000"/>
                </a:lnSpc>
                <a:spcAft>
                  <a:spcPts val="600"/>
                </a:spcAft>
                <a:defRPr/>
              </a:pPr>
              <a:r>
                <a:rPr lang="en-US" sz="1398" kern="0" dirty="0">
                  <a:gradFill>
                    <a:gsLst>
                      <a:gs pos="2917">
                        <a:schemeClr val="bg2">
                          <a:lumMod val="50000"/>
                        </a:schemeClr>
                      </a:gs>
                      <a:gs pos="30000">
                        <a:schemeClr val="bg2">
                          <a:lumMod val="50000"/>
                        </a:schemeClr>
                      </a:gs>
                    </a:gsLst>
                    <a:lin ang="5400000" scaled="0"/>
                  </a:gradFill>
                </a:rPr>
                <a:t>On premises data gateway</a:t>
              </a:r>
            </a:p>
          </p:txBody>
        </p:sp>
        <p:cxnSp>
          <p:nvCxnSpPr>
            <p:cNvPr id="52" name="Straight Connector 51"/>
            <p:cNvCxnSpPr/>
            <p:nvPr/>
          </p:nvCxnSpPr>
          <p:spPr>
            <a:xfrm flipV="1">
              <a:off x="8496193" y="2836864"/>
              <a:ext cx="0" cy="534986"/>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8213450" y="3473718"/>
              <a:ext cx="556534" cy="447498"/>
              <a:chOff x="8134076" y="3465305"/>
              <a:chExt cx="556534" cy="447498"/>
            </a:xfrm>
          </p:grpSpPr>
          <p:sp>
            <p:nvSpPr>
              <p:cNvPr id="39" name="Freeform 128"/>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2"/>
                </a:solidFill>
              </a:ln>
              <a:extLst/>
            </p:spPr>
            <p:txBody>
              <a:bodyPr vert="horz" wrap="square" lIns="91414" tIns="45706" rIns="91414" bIns="45706" numCol="1" anchor="t" anchorCtr="0" compatLnSpc="1">
                <a:prstTxWarp prst="textNoShape">
                  <a:avLst/>
                </a:prstTxWarp>
              </a:bodyPr>
              <a:lstStyle/>
              <a:p>
                <a:pPr defTabSz="914012"/>
                <a:endParaRPr lang="en-US" kern="0">
                  <a:solidFill>
                    <a:srgbClr val="FFFFFF"/>
                  </a:solidFill>
                </a:endParaRPr>
              </a:p>
            </p:txBody>
          </p:sp>
          <p:sp>
            <p:nvSpPr>
              <p:cNvPr id="22" name="Rectangle 21"/>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p:cNvCxnSpPr/>
              <p:nvPr/>
            </p:nvCxnSpPr>
            <p:spPr>
              <a:xfrm>
                <a:off x="8412536" y="3632683"/>
                <a:ext cx="0" cy="280120"/>
              </a:xfrm>
              <a:prstGeom prst="straightConnector1">
                <a:avLst/>
              </a:prstGeom>
              <a:ln w="41275">
                <a:solidFill>
                  <a:schemeClr val="accent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pic>
        <p:nvPicPr>
          <p:cNvPr id="65" name="Picture 64"/>
          <p:cNvPicPr>
            <a:picLocks noChangeAspect="1"/>
          </p:cNvPicPr>
          <p:nvPr/>
        </p:nvPicPr>
        <p:blipFill rotWithShape="1">
          <a:blip r:embed="rId3"/>
          <a:srcRect l="75249" t="9568" r="15702" b="81289"/>
          <a:stretch/>
        </p:blipFill>
        <p:spPr>
          <a:xfrm>
            <a:off x="7475726" y="5267540"/>
            <a:ext cx="533248" cy="647517"/>
          </a:xfrm>
          <a:prstGeom prst="rect">
            <a:avLst/>
          </a:prstGeom>
        </p:spPr>
      </p:pic>
      <p:sp>
        <p:nvSpPr>
          <p:cNvPr id="66" name="TextBox 65"/>
          <p:cNvSpPr txBox="1"/>
          <p:nvPr/>
        </p:nvSpPr>
        <p:spPr>
          <a:xfrm>
            <a:off x="7104570" y="5909168"/>
            <a:ext cx="1242271" cy="492878"/>
          </a:xfrm>
          <a:prstGeom prst="rect">
            <a:avLst/>
          </a:prstGeom>
          <a:solidFill>
            <a:schemeClr val="bg1"/>
          </a:solidFill>
        </p:spPr>
        <p:txBody>
          <a:bodyPr wrap="none" lIns="182828" tIns="146262" rIns="182828" bIns="146262" rtlCol="0">
            <a:spAutoFit/>
          </a:bodyPr>
          <a:lstStyle/>
          <a:p>
            <a:pPr defTabSz="914049">
              <a:lnSpc>
                <a:spcPct val="90000"/>
              </a:lnSpc>
              <a:spcAft>
                <a:spcPts val="600"/>
              </a:spcAft>
              <a:defRPr/>
            </a:pPr>
            <a:r>
              <a:rPr lang="en-US" sz="1398" kern="0" dirty="0">
                <a:gradFill>
                  <a:gsLst>
                    <a:gs pos="2917">
                      <a:schemeClr val="bg2">
                        <a:lumMod val="50000"/>
                      </a:schemeClr>
                    </a:gs>
                    <a:gs pos="30000">
                      <a:schemeClr val="bg2">
                        <a:lumMod val="50000"/>
                      </a:schemeClr>
                    </a:gs>
                  </a:gsLst>
                  <a:lin ang="5400000" scaled="0"/>
                </a:gradFill>
              </a:rPr>
              <a:t>SQL Server</a:t>
            </a:r>
          </a:p>
        </p:txBody>
      </p:sp>
      <p:sp>
        <p:nvSpPr>
          <p:cNvPr id="31" name="Rectangle 30"/>
          <p:cNvSpPr/>
          <p:nvPr/>
        </p:nvSpPr>
        <p:spPr bwMode="auto">
          <a:xfrm>
            <a:off x="8005577" y="4563758"/>
            <a:ext cx="508621" cy="2285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605364" y="4563758"/>
            <a:ext cx="508621" cy="2285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p:cNvCxnSpPr/>
          <p:nvPr/>
        </p:nvCxnSpPr>
        <p:spPr>
          <a:xfrm flipV="1">
            <a:off x="8514978" y="4467141"/>
            <a:ext cx="0" cy="857582"/>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31" idx="3"/>
          </p:cNvCxnSpPr>
          <p:nvPr/>
        </p:nvCxnSpPr>
        <p:spPr>
          <a:xfrm>
            <a:off x="6184910" y="4678025"/>
            <a:ext cx="2329288"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421042" y="4675110"/>
            <a:ext cx="0" cy="639898"/>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660480" y="4675110"/>
            <a:ext cx="0" cy="639898"/>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Freeform 5"/>
          <p:cNvSpPr>
            <a:spLocks noChangeAspect="1" noEditPoints="1"/>
          </p:cNvSpPr>
          <p:nvPr/>
        </p:nvSpPr>
        <p:spPr bwMode="black">
          <a:xfrm>
            <a:off x="5820123" y="5509640"/>
            <a:ext cx="1258854" cy="252339"/>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2"/>
          </a:solidFill>
          <a:ln>
            <a:noFill/>
          </a:ln>
          <a:extLst/>
        </p:spPr>
        <p:txBody>
          <a:bodyPr vert="horz" wrap="square" lIns="89616" tIns="44809" rIns="89616"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endParaRPr lang="en-US" sz="1763" kern="0" dirty="0">
              <a:solidFill>
                <a:srgbClr val="505050"/>
              </a:solidFill>
              <a:latin typeface="Segoe UI"/>
            </a:endParaRPr>
          </a:p>
        </p:txBody>
      </p:sp>
      <p:pic>
        <p:nvPicPr>
          <p:cNvPr id="71" name="Picture 70"/>
          <p:cNvPicPr>
            <a:picLocks noChangeAspect="1"/>
          </p:cNvPicPr>
          <p:nvPr/>
        </p:nvPicPr>
        <p:blipFill>
          <a:blip r:embed="rId4">
            <a:duotone>
              <a:schemeClr val="accent2">
                <a:shade val="45000"/>
                <a:satMod val="135000"/>
              </a:schemeClr>
              <a:prstClr val="white"/>
            </a:duotone>
          </a:blip>
          <a:stretch>
            <a:fillRect/>
          </a:stretch>
        </p:blipFill>
        <p:spPr>
          <a:xfrm>
            <a:off x="8312367" y="5423149"/>
            <a:ext cx="393399" cy="393399"/>
          </a:xfrm>
          <a:prstGeom prst="rect">
            <a:avLst/>
          </a:prstGeom>
        </p:spPr>
      </p:pic>
      <p:grpSp>
        <p:nvGrpSpPr>
          <p:cNvPr id="84" name="Group 83"/>
          <p:cNvGrpSpPr/>
          <p:nvPr/>
        </p:nvGrpSpPr>
        <p:grpSpPr>
          <a:xfrm>
            <a:off x="8949805" y="4667729"/>
            <a:ext cx="3415837" cy="1605205"/>
            <a:chOff x="8440231" y="4675445"/>
            <a:chExt cx="3416806" cy="1605660"/>
          </a:xfrm>
        </p:grpSpPr>
        <p:sp>
          <p:nvSpPr>
            <p:cNvPr id="72" name="TextBox 71"/>
            <p:cNvSpPr txBox="1"/>
            <p:nvPr/>
          </p:nvSpPr>
          <p:spPr>
            <a:xfrm>
              <a:off x="10490258" y="5911252"/>
              <a:ext cx="461713" cy="282593"/>
            </a:xfrm>
            <a:prstGeom prst="rect">
              <a:avLst/>
            </a:prstGeom>
            <a:noFill/>
          </p:spPr>
          <p:txBody>
            <a:bodyPr wrap="square" lIns="0" tIns="0" rIns="0" bIns="0" rtlCol="0">
              <a:spAutoFit/>
            </a:bodyPr>
            <a:lstStyle/>
            <a:p>
              <a:pPr defTabSz="914049">
                <a:lnSpc>
                  <a:spcPct val="90000"/>
                </a:lnSpc>
                <a:spcAft>
                  <a:spcPts val="600"/>
                </a:spcAft>
                <a:defRPr/>
              </a:pPr>
              <a:r>
                <a:rPr lang="en-US" sz="1000" kern="0" dirty="0">
                  <a:gradFill>
                    <a:gsLst>
                      <a:gs pos="2917">
                        <a:schemeClr val="bg2">
                          <a:lumMod val="50000"/>
                        </a:schemeClr>
                      </a:gs>
                      <a:gs pos="30000">
                        <a:schemeClr val="bg2">
                          <a:lumMod val="50000"/>
                        </a:schemeClr>
                      </a:gs>
                    </a:gsLst>
                    <a:lin ang="5400000" scaled="0"/>
                  </a:gradFill>
                </a:rPr>
                <a:t>BizTalk</a:t>
              </a:r>
              <a:br>
                <a:rPr lang="en-US" sz="1000" kern="0" dirty="0">
                  <a:gradFill>
                    <a:gsLst>
                      <a:gs pos="2917">
                        <a:schemeClr val="bg2">
                          <a:lumMod val="50000"/>
                        </a:schemeClr>
                      </a:gs>
                      <a:gs pos="30000">
                        <a:schemeClr val="bg2">
                          <a:lumMod val="50000"/>
                        </a:schemeClr>
                      </a:gs>
                    </a:gsLst>
                    <a:lin ang="5400000" scaled="0"/>
                  </a:gradFill>
                </a:rPr>
              </a:br>
              <a:r>
                <a:rPr lang="en-US" sz="1000" kern="0" dirty="0">
                  <a:gradFill>
                    <a:gsLst>
                      <a:gs pos="2917">
                        <a:schemeClr val="bg2">
                          <a:lumMod val="50000"/>
                        </a:schemeClr>
                      </a:gs>
                      <a:gs pos="30000">
                        <a:schemeClr val="bg2">
                          <a:lumMod val="50000"/>
                        </a:schemeClr>
                      </a:gs>
                    </a:gsLst>
                    <a:lin ang="5400000" scaled="0"/>
                  </a:gradFill>
                </a:rPr>
                <a:t>Server</a:t>
              </a:r>
            </a:p>
          </p:txBody>
        </p:sp>
        <p:grpSp>
          <p:nvGrpSpPr>
            <p:cNvPr id="82" name="Group 81"/>
            <p:cNvGrpSpPr/>
            <p:nvPr/>
          </p:nvGrpSpPr>
          <p:grpSpPr>
            <a:xfrm>
              <a:off x="8440231" y="4675445"/>
              <a:ext cx="3416806" cy="1605660"/>
              <a:chOff x="8440231" y="4675445"/>
              <a:chExt cx="3416806" cy="1605660"/>
            </a:xfrm>
          </p:grpSpPr>
          <p:grpSp>
            <p:nvGrpSpPr>
              <p:cNvPr id="6" name="Group 5"/>
              <p:cNvGrpSpPr/>
              <p:nvPr/>
            </p:nvGrpSpPr>
            <p:grpSpPr>
              <a:xfrm>
                <a:off x="9478961" y="5321300"/>
                <a:ext cx="2378076" cy="959805"/>
                <a:chOff x="9418637" y="4908550"/>
                <a:chExt cx="2378076" cy="959805"/>
              </a:xfrm>
            </p:grpSpPr>
            <p:pic>
              <p:nvPicPr>
                <p:cNvPr id="14" name="Picture 13"/>
                <p:cNvPicPr>
                  <a:picLocks noChangeAspect="1"/>
                </p:cNvPicPr>
                <p:nvPr/>
              </p:nvPicPr>
              <p:blipFill>
                <a:blip r:embed="rId5"/>
                <a:stretch>
                  <a:fillRect/>
                </a:stretch>
              </p:blipFill>
              <p:spPr>
                <a:xfrm>
                  <a:off x="9535057" y="4999293"/>
                  <a:ext cx="437706" cy="223128"/>
                </a:xfrm>
                <a:prstGeom prst="rect">
                  <a:avLst/>
                </a:prstGeom>
              </p:spPr>
            </p:pic>
            <p:pic>
              <p:nvPicPr>
                <p:cNvPr id="15" name="Picture 14"/>
                <p:cNvPicPr>
                  <a:picLocks noChangeAspect="1"/>
                </p:cNvPicPr>
                <p:nvPr/>
              </p:nvPicPr>
              <p:blipFill>
                <a:blip r:embed="rId6"/>
                <a:stretch>
                  <a:fillRect/>
                </a:stretch>
              </p:blipFill>
              <p:spPr>
                <a:xfrm>
                  <a:off x="11109423" y="5659020"/>
                  <a:ext cx="583656" cy="82751"/>
                </a:xfrm>
                <a:prstGeom prst="rect">
                  <a:avLst/>
                </a:prstGeom>
              </p:spPr>
            </p:pic>
            <p:pic>
              <p:nvPicPr>
                <p:cNvPr id="17" name="Picture 16"/>
                <p:cNvPicPr>
                  <a:picLocks noChangeAspect="1"/>
                </p:cNvPicPr>
                <p:nvPr/>
              </p:nvPicPr>
              <p:blipFill>
                <a:blip r:embed="rId7"/>
                <a:stretch>
                  <a:fillRect/>
                </a:stretch>
              </p:blipFill>
              <p:spPr>
                <a:xfrm>
                  <a:off x="9536698" y="5636481"/>
                  <a:ext cx="597320" cy="150544"/>
                </a:xfrm>
                <a:prstGeom prst="rect">
                  <a:avLst/>
                </a:prstGeom>
              </p:spPr>
            </p:pic>
            <p:pic>
              <p:nvPicPr>
                <p:cNvPr id="18" name="Picture 17"/>
                <p:cNvPicPr>
                  <a:picLocks noChangeAspect="1"/>
                </p:cNvPicPr>
                <p:nvPr/>
              </p:nvPicPr>
              <p:blipFill>
                <a:blip r:embed="rId8"/>
                <a:stretch>
                  <a:fillRect/>
                </a:stretch>
              </p:blipFill>
              <p:spPr>
                <a:xfrm>
                  <a:off x="11096024" y="5079455"/>
                  <a:ext cx="603851" cy="93762"/>
                </a:xfrm>
                <a:prstGeom prst="rect">
                  <a:avLst/>
                </a:prstGeom>
              </p:spPr>
            </p:pic>
            <p:grpSp>
              <p:nvGrpSpPr>
                <p:cNvPr id="54" name="Group 53"/>
                <p:cNvGrpSpPr/>
                <p:nvPr/>
              </p:nvGrpSpPr>
              <p:grpSpPr>
                <a:xfrm>
                  <a:off x="10176085" y="5139169"/>
                  <a:ext cx="200019" cy="539806"/>
                  <a:chOff x="7258847" y="5219926"/>
                  <a:chExt cx="665292" cy="979277"/>
                </a:xfrm>
              </p:grpSpPr>
              <p:cxnSp>
                <p:nvCxnSpPr>
                  <p:cNvPr id="35" name="Straight Connector 34"/>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9418637" y="4908550"/>
                  <a:ext cx="2378076"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2"/>
                </a:solidFill>
                <a:ln w="2540">
                  <a:noFill/>
                </a:ln>
              </p:spPr>
              <p:txBody>
                <a:bodyPr vert="horz" wrap="square" lIns="91414" tIns="45706" rIns="91414" bIns="45706" numCol="1" anchor="t" anchorCtr="0" compatLnSpc="1">
                  <a:prstTxWarp prst="textNoShape">
                    <a:avLst/>
                  </a:prstTxWarp>
                </a:bodyPr>
                <a:lstStyle/>
                <a:p>
                  <a:pPr defTabSz="914049"/>
                  <a:endParaRPr lang="en-US" kern="0" dirty="0">
                    <a:solidFill>
                      <a:srgbClr val="505050"/>
                    </a:solidFill>
                  </a:endParaRPr>
                </a:p>
              </p:txBody>
            </p:sp>
            <p:grpSp>
              <p:nvGrpSpPr>
                <p:cNvPr id="55" name="Group 54"/>
                <p:cNvGrpSpPr/>
                <p:nvPr/>
              </p:nvGrpSpPr>
              <p:grpSpPr>
                <a:xfrm flipH="1">
                  <a:off x="10835114" y="5139169"/>
                  <a:ext cx="200019" cy="539806"/>
                  <a:chOff x="7367040" y="5219926"/>
                  <a:chExt cx="665292" cy="979277"/>
                </a:xfrm>
              </p:grpSpPr>
              <p:cxnSp>
                <p:nvCxnSpPr>
                  <p:cNvPr id="56" name="Straight Connector 5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1" name="Group 80"/>
              <p:cNvGrpSpPr/>
              <p:nvPr/>
            </p:nvGrpSpPr>
            <p:grpSpPr>
              <a:xfrm>
                <a:off x="8440231" y="4675445"/>
                <a:ext cx="2273806" cy="640080"/>
                <a:chOff x="8440231" y="4675445"/>
                <a:chExt cx="2273806" cy="640080"/>
              </a:xfrm>
            </p:grpSpPr>
            <p:cxnSp>
              <p:nvCxnSpPr>
                <p:cNvPr id="63" name="Straight Connector 62"/>
                <p:cNvCxnSpPr/>
                <p:nvPr/>
              </p:nvCxnSpPr>
              <p:spPr>
                <a:xfrm flipV="1">
                  <a:off x="10698110" y="4675445"/>
                  <a:ext cx="0" cy="64008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440231" y="4678362"/>
                  <a:ext cx="2273806"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86" name="TextBox 85"/>
          <p:cNvSpPr txBox="1"/>
          <p:nvPr/>
        </p:nvSpPr>
        <p:spPr>
          <a:xfrm>
            <a:off x="7807859" y="2428646"/>
            <a:ext cx="1261890" cy="492878"/>
          </a:xfrm>
          <a:prstGeom prst="rect">
            <a:avLst/>
          </a:prstGeom>
          <a:noFill/>
        </p:spPr>
        <p:txBody>
          <a:bodyPr wrap="none" lIns="182828" tIns="146262" rIns="182828" bIns="146262" rtlCol="0">
            <a:spAutoFit/>
          </a:bodyPr>
          <a:lstStyle/>
          <a:p>
            <a:pPr defTabSz="914049">
              <a:lnSpc>
                <a:spcPct val="90000"/>
              </a:lnSpc>
              <a:spcAft>
                <a:spcPts val="600"/>
              </a:spcAft>
              <a:defRPr/>
            </a:pPr>
            <a:r>
              <a:rPr lang="en-US" sz="1398" kern="0" dirty="0">
                <a:gradFill>
                  <a:gsLst>
                    <a:gs pos="2917">
                      <a:schemeClr val="bg2">
                        <a:lumMod val="50000"/>
                      </a:schemeClr>
                    </a:gs>
                    <a:gs pos="30000">
                      <a:schemeClr val="bg2">
                        <a:lumMod val="50000"/>
                      </a:schemeClr>
                    </a:gs>
                  </a:gsLst>
                  <a:lin ang="5400000" scaled="0"/>
                </a:gradFill>
              </a:rPr>
              <a:t>Logic Apps</a:t>
            </a:r>
          </a:p>
        </p:txBody>
      </p:sp>
      <p:pic>
        <p:nvPicPr>
          <p:cNvPr id="87" name="Picture 86"/>
          <p:cNvPicPr>
            <a:picLocks noChangeAspect="1"/>
          </p:cNvPicPr>
          <p:nvPr/>
        </p:nvPicPr>
        <p:blipFill>
          <a:blip r:embed="rId9"/>
          <a:stretch>
            <a:fillRect/>
          </a:stretch>
        </p:blipFill>
        <p:spPr>
          <a:xfrm>
            <a:off x="10614157" y="2149402"/>
            <a:ext cx="680845" cy="373005"/>
          </a:xfrm>
          <a:prstGeom prst="rect">
            <a:avLst/>
          </a:prstGeom>
        </p:spPr>
      </p:pic>
      <p:sp>
        <p:nvSpPr>
          <p:cNvPr id="88" name="TextBox 87"/>
          <p:cNvSpPr txBox="1"/>
          <p:nvPr/>
        </p:nvSpPr>
        <p:spPr>
          <a:xfrm>
            <a:off x="10217889" y="1640505"/>
            <a:ext cx="1203033" cy="492878"/>
          </a:xfrm>
          <a:prstGeom prst="rect">
            <a:avLst/>
          </a:prstGeom>
          <a:solidFill>
            <a:schemeClr val="bg1"/>
          </a:solidFill>
        </p:spPr>
        <p:txBody>
          <a:bodyPr wrap="none" lIns="182828" tIns="146262" rIns="182828" bIns="146262" rtlCol="0">
            <a:spAutoFit/>
          </a:bodyPr>
          <a:lstStyle/>
          <a:p>
            <a:pPr defTabSz="914049">
              <a:lnSpc>
                <a:spcPct val="90000"/>
              </a:lnSpc>
              <a:spcAft>
                <a:spcPts val="600"/>
              </a:spcAft>
              <a:defRPr/>
            </a:pPr>
            <a:r>
              <a:rPr lang="en-US" sz="1398" kern="0" dirty="0">
                <a:gradFill>
                  <a:gsLst>
                    <a:gs pos="2917">
                      <a:schemeClr val="bg2">
                        <a:lumMod val="50000"/>
                      </a:schemeClr>
                    </a:gs>
                    <a:gs pos="30000">
                      <a:schemeClr val="bg2">
                        <a:lumMod val="50000"/>
                      </a:schemeClr>
                    </a:gs>
                  </a:gsLst>
                  <a:lin ang="5400000" scaled="0"/>
                </a:gradFill>
              </a:rPr>
              <a:t>Azure SQL</a:t>
            </a:r>
          </a:p>
        </p:txBody>
      </p:sp>
      <p:pic>
        <p:nvPicPr>
          <p:cNvPr id="89" name="Picture 88"/>
          <p:cNvPicPr>
            <a:picLocks noChangeAspect="1"/>
          </p:cNvPicPr>
          <p:nvPr/>
        </p:nvPicPr>
        <p:blipFill rotWithShape="1">
          <a:blip r:embed="rId3"/>
          <a:srcRect l="75249" t="9568" r="15702" b="81289"/>
          <a:stretch/>
        </p:blipFill>
        <p:spPr>
          <a:xfrm>
            <a:off x="10616750" y="1001835"/>
            <a:ext cx="533248" cy="647516"/>
          </a:xfrm>
          <a:prstGeom prst="rect">
            <a:avLst/>
          </a:prstGeom>
        </p:spPr>
      </p:pic>
      <p:pic>
        <p:nvPicPr>
          <p:cNvPr id="90" name="Picture 89"/>
          <p:cNvPicPr>
            <a:picLocks noChangeAspect="1"/>
          </p:cNvPicPr>
          <p:nvPr/>
        </p:nvPicPr>
        <p:blipFill>
          <a:blip r:embed="rId10"/>
          <a:stretch>
            <a:fillRect/>
          </a:stretch>
        </p:blipFill>
        <p:spPr>
          <a:xfrm>
            <a:off x="7819989" y="380328"/>
            <a:ext cx="1310488" cy="917799"/>
          </a:xfrm>
          <a:prstGeom prst="rect">
            <a:avLst/>
          </a:prstGeom>
        </p:spPr>
      </p:pic>
      <p:cxnSp>
        <p:nvCxnSpPr>
          <p:cNvPr id="91" name="Connector: Elbow 90"/>
          <p:cNvCxnSpPr/>
          <p:nvPr/>
        </p:nvCxnSpPr>
        <p:spPr>
          <a:xfrm flipV="1">
            <a:off x="8799369" y="1516625"/>
            <a:ext cx="1576846" cy="847344"/>
          </a:xfrm>
          <a:prstGeom prst="bentConnector3">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565328" y="2360285"/>
            <a:ext cx="829575"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11"/>
          <a:stretch>
            <a:fillRect/>
          </a:stretch>
        </p:blipFill>
        <p:spPr>
          <a:xfrm>
            <a:off x="-873755" y="920372"/>
            <a:ext cx="405221" cy="405221"/>
          </a:xfrm>
          <a:prstGeom prst="rect">
            <a:avLst/>
          </a:prstGeom>
        </p:spPr>
      </p:pic>
      <p:cxnSp>
        <p:nvCxnSpPr>
          <p:cNvPr id="94" name="Straight Connector 93"/>
          <p:cNvCxnSpPr/>
          <p:nvPr/>
        </p:nvCxnSpPr>
        <p:spPr>
          <a:xfrm flipV="1">
            <a:off x="8453893" y="1364269"/>
            <a:ext cx="0" cy="609426"/>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12"/>
          <a:stretch>
            <a:fillRect/>
          </a:stretch>
        </p:blipFill>
        <p:spPr>
          <a:xfrm>
            <a:off x="8123595" y="1949090"/>
            <a:ext cx="657715" cy="657715"/>
          </a:xfrm>
          <a:prstGeom prst="rect">
            <a:avLst/>
          </a:prstGeom>
        </p:spPr>
      </p:pic>
      <p:pic>
        <p:nvPicPr>
          <p:cNvPr id="59" name="Picture 58"/>
          <p:cNvPicPr>
            <a:picLocks noChangeAspect="1"/>
          </p:cNvPicPr>
          <p:nvPr/>
        </p:nvPicPr>
        <p:blipFill>
          <a:blip r:embed="rId13"/>
          <a:stretch>
            <a:fillRect/>
          </a:stretch>
        </p:blipFill>
        <p:spPr>
          <a:xfrm>
            <a:off x="5033553" y="5476073"/>
            <a:ext cx="599990" cy="333328"/>
          </a:xfrm>
          <a:prstGeom prst="rect">
            <a:avLst/>
          </a:prstGeom>
        </p:spPr>
      </p:pic>
      <p:sp>
        <p:nvSpPr>
          <p:cNvPr id="60" name="TextBox 59"/>
          <p:cNvSpPr txBox="1"/>
          <p:nvPr/>
        </p:nvSpPr>
        <p:spPr>
          <a:xfrm>
            <a:off x="4957543" y="5771085"/>
            <a:ext cx="686400" cy="492878"/>
          </a:xfrm>
          <a:prstGeom prst="rect">
            <a:avLst/>
          </a:prstGeom>
          <a:noFill/>
        </p:spPr>
        <p:txBody>
          <a:bodyPr wrap="none" lIns="182828" tIns="146262" rIns="182828" bIns="146262"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914049">
              <a:defRPr/>
            </a:pPr>
            <a:r>
              <a:rPr lang="en-US" sz="1398" kern="0" dirty="0"/>
              <a:t>SAP</a:t>
            </a:r>
          </a:p>
        </p:txBody>
      </p:sp>
      <p:pic>
        <p:nvPicPr>
          <p:cNvPr id="67" name="Picture 66"/>
          <p:cNvPicPr>
            <a:picLocks noChangeAspect="1"/>
          </p:cNvPicPr>
          <p:nvPr/>
        </p:nvPicPr>
        <p:blipFill>
          <a:blip r:embed="rId14"/>
          <a:stretch>
            <a:fillRect/>
          </a:stretch>
        </p:blipFill>
        <p:spPr>
          <a:xfrm>
            <a:off x="9207062" y="5391612"/>
            <a:ext cx="387250" cy="400603"/>
          </a:xfrm>
          <a:prstGeom prst="rect">
            <a:avLst/>
          </a:prstGeom>
        </p:spPr>
      </p:pic>
      <p:cxnSp>
        <p:nvCxnSpPr>
          <p:cNvPr id="69" name="Straight Connector 68"/>
          <p:cNvCxnSpPr/>
          <p:nvPr/>
        </p:nvCxnSpPr>
        <p:spPr>
          <a:xfrm>
            <a:off x="9380409" y="4649593"/>
            <a:ext cx="0" cy="694559"/>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9049875" y="5711880"/>
            <a:ext cx="688035" cy="492878"/>
          </a:xfrm>
          <a:prstGeom prst="rect">
            <a:avLst/>
          </a:prstGeom>
          <a:noFill/>
        </p:spPr>
        <p:txBody>
          <a:bodyPr wrap="none" lIns="182828" tIns="146262" rIns="182828" bIns="146262"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914049">
              <a:defRPr/>
            </a:pPr>
            <a:r>
              <a:rPr lang="en-US" sz="1398" kern="0" dirty="0"/>
              <a:t>FILE</a:t>
            </a:r>
          </a:p>
        </p:txBody>
      </p:sp>
      <p:cxnSp>
        <p:nvCxnSpPr>
          <p:cNvPr id="73" name="Straight Connector 72"/>
          <p:cNvCxnSpPr/>
          <p:nvPr/>
        </p:nvCxnSpPr>
        <p:spPr>
          <a:xfrm>
            <a:off x="5254551" y="4668368"/>
            <a:ext cx="0" cy="694559"/>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5259285" y="4684825"/>
            <a:ext cx="938321" cy="2915"/>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8494886" y="4677324"/>
            <a:ext cx="781363" cy="1"/>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90"/>
          <p:cNvCxnSpPr/>
          <p:nvPr/>
        </p:nvCxnSpPr>
        <p:spPr>
          <a:xfrm>
            <a:off x="6290747" y="1568022"/>
            <a:ext cx="1790210" cy="787821"/>
          </a:xfrm>
          <a:prstGeom prst="bentConnector3">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15"/>
          <a:stretch>
            <a:fillRect/>
          </a:stretch>
        </p:blipFill>
        <p:spPr>
          <a:xfrm>
            <a:off x="5399534" y="1178270"/>
            <a:ext cx="798184" cy="706745"/>
          </a:xfrm>
          <a:prstGeom prst="rect">
            <a:avLst/>
          </a:prstGeom>
        </p:spPr>
      </p:pic>
      <p:sp>
        <p:nvSpPr>
          <p:cNvPr id="83" name="TextBox 82"/>
          <p:cNvSpPr txBox="1"/>
          <p:nvPr/>
        </p:nvSpPr>
        <p:spPr>
          <a:xfrm>
            <a:off x="5056421" y="1909065"/>
            <a:ext cx="1580698" cy="768852"/>
          </a:xfrm>
          <a:prstGeom prst="rect">
            <a:avLst/>
          </a:prstGeom>
          <a:solidFill>
            <a:schemeClr val="bg1"/>
          </a:solidFill>
        </p:spPr>
        <p:txBody>
          <a:bodyPr wrap="none" lIns="182828" tIns="146262" rIns="182828" bIns="146262" rtlCol="0">
            <a:spAutoFit/>
          </a:bodyPr>
          <a:lstStyle/>
          <a:p>
            <a:pPr algn="ctr" defTabSz="914049">
              <a:lnSpc>
                <a:spcPct val="90000"/>
              </a:lnSpc>
              <a:spcAft>
                <a:spcPts val="600"/>
              </a:spcAft>
              <a:defRPr/>
            </a:pPr>
            <a:r>
              <a:rPr lang="en-US" sz="1398" kern="0" dirty="0">
                <a:gradFill>
                  <a:gsLst>
                    <a:gs pos="2917">
                      <a:schemeClr val="bg2">
                        <a:lumMod val="50000"/>
                      </a:schemeClr>
                    </a:gs>
                    <a:gs pos="30000">
                      <a:schemeClr val="bg2">
                        <a:lumMod val="50000"/>
                      </a:schemeClr>
                    </a:gs>
                  </a:gsLst>
                  <a:lin ang="5400000" scaled="0"/>
                </a:gradFill>
              </a:rPr>
              <a:t>Microsoft</a:t>
            </a:r>
          </a:p>
          <a:p>
            <a:pPr algn="ctr" defTabSz="914049">
              <a:lnSpc>
                <a:spcPct val="90000"/>
              </a:lnSpc>
              <a:spcAft>
                <a:spcPts val="600"/>
              </a:spcAft>
              <a:defRPr/>
            </a:pPr>
            <a:r>
              <a:rPr lang="en-US" sz="1398" kern="0" dirty="0">
                <a:gradFill>
                  <a:gsLst>
                    <a:gs pos="2917">
                      <a:schemeClr val="bg2">
                        <a:lumMod val="50000"/>
                      </a:schemeClr>
                    </a:gs>
                    <a:gs pos="30000">
                      <a:schemeClr val="bg2">
                        <a:lumMod val="50000"/>
                      </a:schemeClr>
                    </a:gs>
                  </a:gsLst>
                  <a:lin ang="5400000" scaled="0"/>
                </a:gradFill>
              </a:rPr>
              <a:t>Dynamics CRM</a:t>
            </a:r>
          </a:p>
        </p:txBody>
      </p:sp>
      <p:cxnSp>
        <p:nvCxnSpPr>
          <p:cNvPr id="79" name="Straight Connector 78"/>
          <p:cNvCxnSpPr/>
          <p:nvPr/>
        </p:nvCxnSpPr>
        <p:spPr>
          <a:xfrm>
            <a:off x="7174899" y="3109661"/>
            <a:ext cx="1336210" cy="12619"/>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16"/>
          <a:stretch>
            <a:fillRect/>
          </a:stretch>
        </p:blipFill>
        <p:spPr>
          <a:xfrm>
            <a:off x="6914490" y="3721695"/>
            <a:ext cx="530088" cy="436400"/>
          </a:xfrm>
          <a:prstGeom prst="rect">
            <a:avLst/>
          </a:prstGeom>
          <a:solidFill>
            <a:schemeClr val="bg1"/>
          </a:solidFill>
        </p:spPr>
      </p:pic>
      <p:cxnSp>
        <p:nvCxnSpPr>
          <p:cNvPr id="85" name="Straight Connector 84"/>
          <p:cNvCxnSpPr/>
          <p:nvPr/>
        </p:nvCxnSpPr>
        <p:spPr>
          <a:xfrm flipV="1">
            <a:off x="7189225" y="3122280"/>
            <a:ext cx="0" cy="534833"/>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567821" y="2941392"/>
            <a:ext cx="2207479" cy="1466845"/>
            <a:chOff x="5201601" y="1109467"/>
            <a:chExt cx="2208106" cy="1467260"/>
          </a:xfrm>
        </p:grpSpPr>
        <p:pic>
          <p:nvPicPr>
            <p:cNvPr id="96" name="Picture 95"/>
            <p:cNvPicPr>
              <a:picLocks noChangeAspect="1"/>
            </p:cNvPicPr>
            <p:nvPr/>
          </p:nvPicPr>
          <p:blipFill>
            <a:blip r:embed="rId17"/>
            <a:stretch>
              <a:fillRect/>
            </a:stretch>
          </p:blipFill>
          <p:spPr>
            <a:xfrm>
              <a:off x="5671625" y="1109467"/>
              <a:ext cx="408031" cy="408031"/>
            </a:xfrm>
            <a:prstGeom prst="rect">
              <a:avLst/>
            </a:prstGeom>
          </p:spPr>
        </p:pic>
        <p:grpSp>
          <p:nvGrpSpPr>
            <p:cNvPr id="97" name="Group 96"/>
            <p:cNvGrpSpPr/>
            <p:nvPr/>
          </p:nvGrpSpPr>
          <p:grpSpPr>
            <a:xfrm>
              <a:off x="5201601" y="1595613"/>
              <a:ext cx="2208106" cy="981114"/>
              <a:chOff x="5360312" y="3563592"/>
              <a:chExt cx="2208106" cy="981114"/>
            </a:xfrm>
          </p:grpSpPr>
          <p:sp>
            <p:nvSpPr>
              <p:cNvPr id="99" name="TextBox 98"/>
              <p:cNvSpPr txBox="1"/>
              <p:nvPr/>
            </p:nvSpPr>
            <p:spPr>
              <a:xfrm>
                <a:off x="5360312" y="3563592"/>
                <a:ext cx="1276632" cy="19755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49"/>
                <a:r>
                  <a:rPr lang="en-US" sz="1398" dirty="0"/>
                  <a:t>API app</a:t>
                </a:r>
              </a:p>
            </p:txBody>
          </p:sp>
          <p:sp>
            <p:nvSpPr>
              <p:cNvPr id="100" name="TextBox 99"/>
              <p:cNvSpPr txBox="1"/>
              <p:nvPr/>
            </p:nvSpPr>
            <p:spPr>
              <a:xfrm>
                <a:off x="5579456" y="4347152"/>
                <a:ext cx="935192" cy="19755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49"/>
                <a:r>
                  <a:rPr lang="en-US" sz="1398" dirty="0"/>
                  <a:t>Web app</a:t>
                </a:r>
              </a:p>
            </p:txBody>
          </p:sp>
          <p:grpSp>
            <p:nvGrpSpPr>
              <p:cNvPr id="101" name="Group 100"/>
              <p:cNvGrpSpPr/>
              <p:nvPr/>
            </p:nvGrpSpPr>
            <p:grpSpPr>
              <a:xfrm>
                <a:off x="6499860" y="3663156"/>
                <a:ext cx="1068558" cy="831057"/>
                <a:chOff x="6499860" y="3663156"/>
                <a:chExt cx="1068558" cy="831057"/>
              </a:xfrm>
            </p:grpSpPr>
            <p:cxnSp>
              <p:nvCxnSpPr>
                <p:cNvPr id="102" name="Straight Connector 101"/>
                <p:cNvCxnSpPr/>
                <p:nvPr/>
              </p:nvCxnSpPr>
              <p:spPr>
                <a:xfrm flipH="1">
                  <a:off x="7309794" y="4079027"/>
                  <a:ext cx="258624"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7309794" y="3663156"/>
                  <a:ext cx="0" cy="83105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6499860" y="3680820"/>
                  <a:ext cx="807530"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6499860" y="4477234"/>
                  <a:ext cx="807530"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98" name="Picture 97"/>
            <p:cNvPicPr>
              <a:picLocks noChangeAspect="1"/>
            </p:cNvPicPr>
            <p:nvPr/>
          </p:nvPicPr>
          <p:blipFill>
            <a:blip r:embed="rId18"/>
            <a:stretch>
              <a:fillRect/>
            </a:stretch>
          </p:blipFill>
          <p:spPr>
            <a:xfrm>
              <a:off x="5698331" y="2018233"/>
              <a:ext cx="326678" cy="326678"/>
            </a:xfrm>
            <a:prstGeom prst="rect">
              <a:avLst/>
            </a:prstGeom>
          </p:spPr>
        </p:pic>
      </p:grpSp>
    </p:spTree>
    <p:extLst>
      <p:ext uri="{BB962C8B-B14F-4D97-AF65-F5344CB8AC3E}">
        <p14:creationId xmlns:p14="http://schemas.microsoft.com/office/powerpoint/2010/main" val="37487148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up)">
                                      <p:cBhvr>
                                        <p:cTn id="11" dur="75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wipe(left)">
                                      <p:cBhvr>
                                        <p:cTn id="16" dur="750"/>
                                        <p:tgtEl>
                                          <p:spTgt spid="84"/>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0" grpId="0"/>
    </p:bldLst>
  </p:timing>
</p:sld>
</file>

<file path=ppt/theme/theme1.xml><?xml version="1.0" encoding="utf-8"?>
<a:theme xmlns:a="http://schemas.openxmlformats.org/drawingml/2006/main" name="Ignite_Breakout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41664FA7F23843BE9F8D789BCAA05F" ma:contentTypeVersion="8" ma:contentTypeDescription="Create a new document." ma:contentTypeScope="" ma:versionID="5e974827a1e8d2072d31f97ab5f13249">
  <xsd:schema xmlns:xsd="http://www.w3.org/2001/XMLSchema" xmlns:xs="http://www.w3.org/2001/XMLSchema" xmlns:p="http://schemas.microsoft.com/office/2006/metadata/properties" xmlns:ns2="faf1fef3-04bf-4c41-977d-451862165e27" xmlns:ns3="http://schemas.microsoft.com/sharepoint/v4" xmlns:ns4="0a35b11f-ee43-4dd0-9e3d-40fc27e5c53c" targetNamespace="http://schemas.microsoft.com/office/2006/metadata/properties" ma:root="true" ma:fieldsID="47b1e56dc35e359d85fb55bb2b37fd7c" ns2:_="" ns3:_="" ns4:_="">
    <xsd:import namespace="faf1fef3-04bf-4c41-977d-451862165e27"/>
    <xsd:import namespace="http://schemas.microsoft.com/sharepoint/v4"/>
    <xsd:import namespace="0a35b11f-ee43-4dd0-9e3d-40fc27e5c53c"/>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f1fef3-04bf-4c41-977d-451862165e2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35b11f-ee43-4dd0-9e3d-40fc27e5c53c"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LastSharedByUser xmlns="faf1fef3-04bf-4c41-977d-451862165e27">jiharrer@microsoft.com</LastSharedByUser>
    <SharedWithUsers xmlns="faf1fef3-04bf-4c41-977d-451862165e27">
      <UserInfo>
        <DisplayName>Jeff Hollan</DisplayName>
        <AccountId>1664</AccountId>
        <AccountType/>
      </UserInfo>
      <UserInfo>
        <DisplayName>Kevin Lam</DisplayName>
        <AccountId>186</AccountId>
        <AccountType/>
      </UserInfo>
      <UserInfo>
        <DisplayName>Jon Fancey</DisplayName>
        <AccountId>990</AccountId>
        <AccountType/>
      </UserInfo>
    </SharedWithUsers>
    <LastSharedByTime xmlns="faf1fef3-04bf-4c41-977d-451862165e27">2017-02-10T09:36:37+00:00</LastSharedByTime>
  </documentManagement>
</p:properties>
</file>

<file path=customXml/itemProps1.xml><?xml version="1.0" encoding="utf-8"?>
<ds:datastoreItem xmlns:ds="http://schemas.openxmlformats.org/officeDocument/2006/customXml" ds:itemID="{B08E3F39-2CC7-4D17-99BB-D71187C56E8D}">
  <ds:schemaRefs>
    <ds:schemaRef ds:uri="http://schemas.microsoft.com/sharepoint/v3/contenttype/forms"/>
  </ds:schemaRefs>
</ds:datastoreItem>
</file>

<file path=customXml/itemProps2.xml><?xml version="1.0" encoding="utf-8"?>
<ds:datastoreItem xmlns:ds="http://schemas.openxmlformats.org/officeDocument/2006/customXml" ds:itemID="{E6FE6C5E-9096-41D7-8A7F-4670F68C4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f1fef3-04bf-4c41-977d-451862165e27"/>
    <ds:schemaRef ds:uri="http://schemas.microsoft.com/sharepoint/v4"/>
    <ds:schemaRef ds:uri="0a35b11f-ee43-4dd0-9e3d-40fc27e5c5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055512-1393-44F9-86F7-4D52024498C3}">
  <ds:schemaRefs>
    <ds:schemaRef ds:uri="http://purl.org/dc/elements/1.1/"/>
    <ds:schemaRef ds:uri="http://schemas.microsoft.com/office/2006/metadata/properties"/>
    <ds:schemaRef ds:uri="0a35b11f-ee43-4dd0-9e3d-40fc27e5c53c"/>
    <ds:schemaRef ds:uri="http://purl.org/dc/terms/"/>
    <ds:schemaRef ds:uri="http://schemas.microsoft.com/sharepoint/v4"/>
    <ds:schemaRef ds:uri="http://schemas.microsoft.com/office/2006/documentManagement/types"/>
    <ds:schemaRef ds:uri="http://schemas.openxmlformats.org/package/2006/metadata/core-properties"/>
    <ds:schemaRef ds:uri="http://schemas.microsoft.com/office/infopath/2007/PartnerControls"/>
    <ds:schemaRef ds:uri="faf1fef3-04bf-4c41-977d-451862165e2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Microsoft_Ignite_2016_16x9_Template_draft</Template>
  <TotalTime>0</TotalTime>
  <Words>2174</Words>
  <Application>Microsoft Office PowerPoint</Application>
  <PresentationFormat>Custom</PresentationFormat>
  <Paragraphs>490</Paragraphs>
  <Slides>20</Slides>
  <Notes>17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Calibri</vt:lpstr>
      <vt:lpstr>Consolas</vt:lpstr>
      <vt:lpstr>Franklin Gothic Medium Cond</vt:lpstr>
      <vt:lpstr>Segoe UI</vt:lpstr>
      <vt:lpstr>Segoe UI Light</vt:lpstr>
      <vt:lpstr>Segoe UI Semibold</vt:lpstr>
      <vt:lpstr>Segoe UI Semilight</vt:lpstr>
      <vt:lpstr>Times New Roman</vt:lpstr>
      <vt:lpstr>Wingdings</vt:lpstr>
      <vt:lpstr>Ignite_Breakout_Template</vt:lpstr>
      <vt:lpstr>PowerPoint Presentation</vt:lpstr>
      <vt:lpstr>Why is integration more important now than ever?</vt:lpstr>
      <vt:lpstr>Integration at the center of digital transformation</vt:lpstr>
      <vt:lpstr>Microsoft’s Hybrid Integration Platform</vt:lpstr>
      <vt:lpstr>Managed connectors </vt:lpstr>
      <vt:lpstr>Spectrum of connectors</vt:lpstr>
      <vt:lpstr>Breadth of Azure services</vt:lpstr>
      <vt:lpstr>True on-premises and cloud connectivity</vt:lpstr>
      <vt:lpstr>Orchestrate  anything</vt:lpstr>
      <vt:lpstr>Azure Logic Apps</vt:lpstr>
      <vt:lpstr>Message Handling</vt:lpstr>
      <vt:lpstr>Enterprise Messaging</vt:lpstr>
      <vt:lpstr>PowerPoint Presentation</vt:lpstr>
      <vt:lpstr>PowerPoint Presentation</vt:lpstr>
      <vt:lpstr>Debugging and History</vt:lpstr>
      <vt:lpstr>On-Premises Data Gateway</vt:lpstr>
      <vt:lpstr>On-Premises Data Gateway</vt:lpstr>
      <vt:lpstr>Lab #2</vt:lpstr>
      <vt:lpstr>Hands-On Lab</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2016-07-14T12:34:12Z</dcterms:created>
  <dcterms:modified xsi:type="dcterms:W3CDTF">2017-03-22T00:06:11Z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0x010100D441664FA7F23843BE9F8D789BCAA05F</vt:lpwstr>
  </property>
</Properties>
</file>